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Raleway ExtraBold"/>
      <p:bold r:id="rId35"/>
      <p:boldItalic r:id="rId36"/>
    </p:embeddedFont>
    <p:embeddedFont>
      <p:font typeface="Roboto"/>
      <p:regular r:id="rId37"/>
      <p:bold r:id="rId38"/>
      <p:italic r:id="rId39"/>
      <p:boldItalic r:id="rId40"/>
    </p:embeddedFont>
    <p:embeddedFont>
      <p:font typeface="Raleway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6.xml"/><Relationship Id="rId42" Type="http://schemas.openxmlformats.org/officeDocument/2006/relationships/font" Target="fonts/RalewayLight-bold.fntdata"/><Relationship Id="rId41" Type="http://schemas.openxmlformats.org/officeDocument/2006/relationships/font" Target="fonts/RalewayLight-regular.fntdata"/><Relationship Id="rId22" Type="http://schemas.openxmlformats.org/officeDocument/2006/relationships/slide" Target="slides/slide18.xml"/><Relationship Id="rId44" Type="http://schemas.openxmlformats.org/officeDocument/2006/relationships/font" Target="fonts/RalewayLight-boldItalic.fntdata"/><Relationship Id="rId21" Type="http://schemas.openxmlformats.org/officeDocument/2006/relationships/slide" Target="slides/slide17.xml"/><Relationship Id="rId43" Type="http://schemas.openxmlformats.org/officeDocument/2006/relationships/font" Target="fonts/RalewayLight-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RalewayExtraBold-bold.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Roboto-regular.fntdata"/><Relationship Id="rId14" Type="http://schemas.openxmlformats.org/officeDocument/2006/relationships/slide" Target="slides/slide10.xml"/><Relationship Id="rId36" Type="http://schemas.openxmlformats.org/officeDocument/2006/relationships/font" Target="fonts/RalewayExtraBold-boldItalic.fntdata"/><Relationship Id="rId17" Type="http://schemas.openxmlformats.org/officeDocument/2006/relationships/slide" Target="slides/slide13.xml"/><Relationship Id="rId39" Type="http://schemas.openxmlformats.org/officeDocument/2006/relationships/font" Target="fonts/Roboto-italic.fntdata"/><Relationship Id="rId16" Type="http://schemas.openxmlformats.org/officeDocument/2006/relationships/slide" Target="slides/slide12.xml"/><Relationship Id="rId38" Type="http://schemas.openxmlformats.org/officeDocument/2006/relationships/font" Target="fonts/Robo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ynn_Conwa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seis.ucla.edu/directory/jane-margoli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erds.atlantablackstar.com/2015/02/24/10-exceptional-black-women-who-are-changing-the-face-of-tec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24d3ccf6c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4d3ccf6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“computers could only do arithmetic”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decided data processors ought to be able to write their programs in English, and the computers would translate them into machine code”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COBOL - common business oriented language - still used today, considered “legacy”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“Most dangerous phrase is, ‘it’s always been done that way’”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24d3ccf6c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4d3ccf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1st manned mission to space, moon landing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24d3ccf6c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4d3ccf6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Standing with the source code for the Apollo Guidance Computer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computer software was smart enough to recognize that it was being asked to perform more tasks than it should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sent out an alarm, A complete set of recovery programs was incorporated into the software which eliminated lower priority tasks and re-establish the more important ones (i.e. landing on the moon when radar systems failed)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8e71ea47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8e71ea4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Other human computers like Katherine Johnson, Dorothy Vaughan, Mary Jackson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helping America dominate aeronautics, space research, and computer technology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324d3ccf6c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24d3ccf6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Other human computers like Katherine Johnson, Dorothy Vaughan, Mary Jackson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helping America dominate aeronautics, space research, and computer technology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8e71ea47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e71ea4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https://en.wikipedia.org/wiki/Lynn_Conway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Much of her research goes uncredited due to her transition in the late 1960s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c159f14f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c159f14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24d3ccf6c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4d3ccf6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six female mathematicians who created programs for one of the world's first fully electronic general-purpose computers (ENIAC (Electronic Numerical Integrator And Computer))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Secret WWII project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 more interested in the hardware, machinery”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learned to program without programming language or tools, by the time they were finished, could run ballistics trajectory in mere seconds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Steve Jobs and Bill Gates emerge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 science degrees got more popular, and boys who had been tinkering with computer hardware looked like better candidates to computer science departments than girls who liked math because they’d already been tinkering - Virginia Tech Professor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24d3ccf6c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24d3ccf6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 installing an IBM computer in 1958</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24d3ccf6c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24d3ccf6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1990s, researcher </a:t>
            </a:r>
            <a:r>
              <a:rPr lang="en" u="sng">
                <a:solidFill>
                  <a:schemeClr val="hlink"/>
                </a:solidFill>
                <a:hlinkClick r:id="rId2"/>
              </a:rPr>
              <a:t>Jane Margolis </a:t>
            </a:r>
            <a:r>
              <a:rPr lang="en">
                <a:solidFill>
                  <a:schemeClr val="dk1"/>
                </a:solidFill>
              </a:rPr>
              <a:t>interviewed hundreds of computer science students at Carnegie Mellon University, which had one of the top programs in the country. She found that families were much more likely to buy computers for boys than for girls — even when their girls were really interested in computers.</a:t>
            </a:r>
            <a:br>
              <a:rPr lang="en">
                <a:solidFill>
                  <a:schemeClr val="dk1"/>
                </a:solidFill>
              </a:rPr>
            </a:br>
            <a:br>
              <a:rPr lang="en">
                <a:solidFill>
                  <a:schemeClr val="dk1"/>
                </a:solidFill>
              </a:rPr>
            </a:br>
            <a:r>
              <a:rPr lang="en">
                <a:solidFill>
                  <a:schemeClr val="dk1"/>
                </a:solidFill>
              </a:rPr>
              <a:t>This was a big deal when those kids got to college. As personal computers became more common, computer science professors increasingly assumed that their students had grown up playing with computers at home.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Patricia Ordóñez didn't have a computer at home, but she was a math wiz in school.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"My teacher realized I was really good at solving problems, so she pulled me and this other boy out to do special math," she says. "We did math instead of recess!"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when Ordóñez got to Johns Hopkins University in the '80s, she figured she would study computer science or electrical engineering. Then she took her first intro class — and found that most of her male classmates were way ahead of her because they'd grown up playing with computers.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'70s, that never would have happened: Professors in intro classes assumed their students came in with no experience. But by the '80s, that had changed.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324d3ccf6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4d3ccf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1274c19b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274c19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1274c19bb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274c19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D2129"/>
                </a:solidFill>
                <a:highlight>
                  <a:srgbClr val="FFFFFF"/>
                </a:highlight>
              </a:rPr>
              <a:t>Whitney Wolfe is awesome. She helped found Tinder, ended up getting smeared by the tech community after an ugly breakup with another founder. Used the experience to lay the groundwork for Bumble and it’s unique UX.</a:t>
            </a:r>
            <a:br>
              <a:rPr lang="en" sz="1000">
                <a:solidFill>
                  <a:srgbClr val="1D2129"/>
                </a:solidFill>
                <a:highlight>
                  <a:srgbClr val="FFFFFF"/>
                </a:highlight>
              </a:rPr>
            </a:br>
            <a:br>
              <a:rPr lang="en" sz="1000">
                <a:solidFill>
                  <a:srgbClr val="1D2129"/>
                </a:solidFill>
                <a:highlight>
                  <a:srgbClr val="FFFFFF"/>
                </a:highlight>
              </a:rPr>
            </a:br>
            <a:r>
              <a:rPr b="1" lang="en">
                <a:solidFill>
                  <a:srgbClr val="6A6A6A"/>
                </a:solidFill>
                <a:highlight>
                  <a:srgbClr val="FFFFFF"/>
                </a:highlight>
                <a:latin typeface="Roboto"/>
                <a:ea typeface="Roboto"/>
                <a:cs typeface="Roboto"/>
                <a:sym typeface="Roboto"/>
              </a:rPr>
              <a:t>Sheryl</a:t>
            </a:r>
            <a:r>
              <a:rPr lang="en">
                <a:solidFill>
                  <a:srgbClr val="545454"/>
                </a:solidFill>
                <a:highlight>
                  <a:srgbClr val="FFFFFF"/>
                </a:highlight>
                <a:latin typeface="Roboto"/>
                <a:ea typeface="Roboto"/>
                <a:cs typeface="Roboto"/>
                <a:sym typeface="Roboto"/>
              </a:rPr>
              <a:t> Kara </a:t>
            </a:r>
            <a:r>
              <a:rPr b="1" lang="en">
                <a:solidFill>
                  <a:srgbClr val="6A6A6A"/>
                </a:solidFill>
                <a:highlight>
                  <a:srgbClr val="FFFFFF"/>
                </a:highlight>
                <a:latin typeface="Roboto"/>
                <a:ea typeface="Roboto"/>
                <a:cs typeface="Roboto"/>
                <a:sym typeface="Roboto"/>
              </a:rPr>
              <a:t>Sandberg</a:t>
            </a:r>
            <a:r>
              <a:rPr lang="en">
                <a:solidFill>
                  <a:srgbClr val="545454"/>
                </a:solidFill>
                <a:highlight>
                  <a:srgbClr val="FFFFFF"/>
                </a:highlight>
                <a:latin typeface="Roboto"/>
                <a:ea typeface="Roboto"/>
                <a:cs typeface="Roboto"/>
                <a:sym typeface="Roboto"/>
              </a:rPr>
              <a:t> is an American technology executive, activist, and author. She is the chief operating officer (COO) of Facebook and founder of Leanin.org (also known as the Lean In Foundation). </a:t>
            </a:r>
            <a:br>
              <a:rPr lang="en">
                <a:solidFill>
                  <a:srgbClr val="545454"/>
                </a:solidFill>
                <a:highlight>
                  <a:srgbClr val="FFFFFF"/>
                </a:highlight>
                <a:latin typeface="Roboto"/>
                <a:ea typeface="Roboto"/>
                <a:cs typeface="Roboto"/>
                <a:sym typeface="Roboto"/>
              </a:rPr>
            </a:br>
            <a:br>
              <a:rPr lang="en">
                <a:solidFill>
                  <a:srgbClr val="545454"/>
                </a:solidFill>
                <a:highlight>
                  <a:srgbClr val="FFFFFF"/>
                </a:highlight>
                <a:latin typeface="Roboto"/>
                <a:ea typeface="Roboto"/>
                <a:cs typeface="Roboto"/>
                <a:sym typeface="Roboto"/>
              </a:rPr>
            </a:br>
            <a:r>
              <a:rPr lang="en">
                <a:solidFill>
                  <a:srgbClr val="545454"/>
                </a:solidFill>
                <a:highlight>
                  <a:srgbClr val="FFFFFF"/>
                </a:highlight>
                <a:latin typeface="Roboto"/>
                <a:ea typeface="Roboto"/>
                <a:cs typeface="Roboto"/>
                <a:sym typeface="Roboto"/>
              </a:rPr>
              <a:t>Donna Bailey created Centipede (the arcade game) and was the only woman in her division at Atari, she was still the only woman in her division when she left.</a:t>
            </a:r>
            <a:br>
              <a:rPr lang="en">
                <a:solidFill>
                  <a:srgbClr val="545454"/>
                </a:solidFill>
                <a:highlight>
                  <a:srgbClr val="FFFFFF"/>
                </a:highlight>
                <a:latin typeface="Roboto"/>
                <a:ea typeface="Roboto"/>
                <a:cs typeface="Roboto"/>
                <a:sym typeface="Roboto"/>
              </a:rPr>
            </a:br>
            <a:br>
              <a:rPr lang="en">
                <a:solidFill>
                  <a:srgbClr val="545454"/>
                </a:solidFill>
                <a:highlight>
                  <a:srgbClr val="FFFFFF"/>
                </a:highlight>
                <a:latin typeface="Roboto"/>
                <a:ea typeface="Roboto"/>
                <a:cs typeface="Roboto"/>
                <a:sym typeface="Roboto"/>
              </a:rPr>
            </a:br>
            <a:r>
              <a:rPr lang="en" u="sng">
                <a:solidFill>
                  <a:schemeClr val="hlink"/>
                </a:solidFill>
                <a:highlight>
                  <a:srgbClr val="FFFFFF"/>
                </a:highlight>
                <a:latin typeface="Roboto"/>
                <a:ea typeface="Roboto"/>
                <a:cs typeface="Roboto"/>
                <a:sym typeface="Roboto"/>
                <a:hlinkClick r:id="rId2"/>
              </a:rPr>
              <a:t>http://blerds.atlantablackstar.com/2015/02/24/10-exceptional-black-women-who-are-changing-the-face-of-tech/</a:t>
            </a:r>
            <a:br>
              <a:rPr lang="en">
                <a:solidFill>
                  <a:srgbClr val="545454"/>
                </a:solidFill>
                <a:highlight>
                  <a:srgbClr val="FFFFFF"/>
                </a:highlight>
                <a:latin typeface="Roboto"/>
                <a:ea typeface="Roboto"/>
                <a:cs typeface="Roboto"/>
                <a:sym typeface="Roboto"/>
              </a:rPr>
            </a:br>
            <a:r>
              <a:rPr lang="en"/>
              <a:t>Window Snyder</a:t>
            </a:r>
            <a:endParaRPr/>
          </a:p>
          <a:p>
            <a:pPr indent="0" lvl="0" marL="0" rtl="0" algn="l">
              <a:spcBef>
                <a:spcPts val="0"/>
              </a:spcBef>
              <a:spcAft>
                <a:spcPts val="0"/>
              </a:spcAft>
              <a:buClr>
                <a:schemeClr val="dk1"/>
              </a:buClr>
              <a:buSzPts val="1100"/>
              <a:buFont typeface="Arial"/>
              <a:buNone/>
            </a:pPr>
            <a:r>
              <a:rPr lang="en"/>
              <a:t>She is the security and privacy product manager of Apple. Snyder is an expert on cryptography and has worked at Mozilla, and Microsoft.</a:t>
            </a:r>
            <a:endParaRPr sz="1150">
              <a:solidFill>
                <a:srgbClr val="212121"/>
              </a:solidFill>
            </a:endParaRPr>
          </a:p>
          <a:p>
            <a:pPr indent="0" lvl="0" marL="0" rtl="0" algn="l">
              <a:spcBef>
                <a:spcPts val="0"/>
              </a:spcBef>
              <a:spcAft>
                <a:spcPts val="0"/>
              </a:spcAft>
              <a:buNone/>
            </a:pPr>
            <a:br>
              <a:rPr lang="en">
                <a:solidFill>
                  <a:srgbClr val="545454"/>
                </a:solidFill>
                <a:highlight>
                  <a:srgbClr val="FFFFFF"/>
                </a:highlight>
                <a:latin typeface="Roboto"/>
                <a:ea typeface="Roboto"/>
                <a:cs typeface="Roboto"/>
                <a:sym typeface="Roboto"/>
              </a:rPr>
            </a:br>
            <a:endParaRPr>
              <a:solidFill>
                <a:srgbClr val="54545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t>Kelechi Anyadiegwu</a:t>
            </a:r>
            <a:endParaRPr/>
          </a:p>
          <a:p>
            <a:pPr indent="0" lvl="0" marL="0" rtl="0" algn="l">
              <a:spcBef>
                <a:spcPts val="0"/>
              </a:spcBef>
              <a:spcAft>
                <a:spcPts val="0"/>
              </a:spcAft>
              <a:buClr>
                <a:schemeClr val="dk1"/>
              </a:buClr>
              <a:buSzPts val="1100"/>
              <a:buFont typeface="Arial"/>
              <a:buNone/>
            </a:pPr>
            <a:r>
              <a:rPr lang="en"/>
              <a:t>Anyadiegwu is the founder of Zuvaa. This site is an international Web-based marketplace for African style. Zuvaa also offers meaningful cultural stories about each designer. Anyadiegwu is a social media expert. She has worked with EA Sports, the Microelectromechanical Systems Sensors Trade Association and many others.</a:t>
            </a:r>
            <a:endParaRPr sz="1150">
              <a:solidFill>
                <a:srgbClr val="212121"/>
              </a:solidFill>
            </a:endParaRPr>
          </a:p>
          <a:p>
            <a:pPr indent="0" lvl="0" marL="0" rtl="0" algn="l">
              <a:spcBef>
                <a:spcPts val="0"/>
              </a:spcBef>
              <a:spcAft>
                <a:spcPts val="0"/>
              </a:spcAft>
              <a:buNone/>
            </a:pPr>
            <a:r>
              <a:t/>
            </a:r>
            <a:endParaRPr>
              <a:solidFill>
                <a:srgbClr val="545454"/>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Really what this means is a tremendous opportunity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Projected need of 1 million workers: Companies need more programmers, computer scientists, the demand is only growing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THEY NEED WOMEN TO SURVIVE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-diversity!!</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12902e6dc_1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12902e6d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Support each other - great community of women, just have an extra hair tie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Stay hungry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38e71ea47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8e71ea4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24d3ccf6c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24d3ccf6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ACA through UCA outreach center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24d3ccf6c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24d3ccf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24d3ccf6c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24d3ccf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24d3ccf6c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4d3ccf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Segue into how many have taken a CS or Programming course?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History of computers, warehouses to hold them, punch cards, how long code took to compile and run, a painfully drawn out debugging process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24d3ccf6c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4d3ccf6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Napoleon, before Civil War (Manifest Destiny in US), California wasn’t part of 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Saw poetry in math - daughter of Lord Byron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Analytical Engine - mechanical computer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B600"/>
        </a:solidFill>
      </p:bgPr>
    </p:bg>
    <p:spTree>
      <p:nvGrpSpPr>
        <p:cNvPr id="9" name="Shape 9"/>
        <p:cNvGrpSpPr/>
        <p:nvPr/>
      </p:nvGrpSpPr>
      <p:grpSpPr>
        <a:xfrm>
          <a:off x="0" y="0"/>
          <a:ext cx="0" cy="0"/>
          <a:chOff x="0" y="0"/>
          <a:chExt cx="0" cy="0"/>
        </a:xfrm>
      </p:grpSpPr>
      <p:sp>
        <p:nvSpPr>
          <p:cNvPr id="10" name="Google Shape;10;p2"/>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685800" y="3287213"/>
            <a:ext cx="7772400" cy="1159800"/>
          </a:xfrm>
          <a:prstGeom prst="rect">
            <a:avLst/>
          </a:prstGeom>
        </p:spPr>
        <p:txBody>
          <a:bodyPr anchorCtr="0" anchor="b" bIns="91425" lIns="91425" spcFirstLastPara="1" rIns="91425" wrap="square" tIns="91425"/>
          <a:lstStyle>
            <a:lvl1pPr lvl="0">
              <a:spcBef>
                <a:spcPts val="0"/>
              </a:spcBef>
              <a:spcAft>
                <a:spcPts val="0"/>
              </a:spcAft>
              <a:buClr>
                <a:srgbClr val="FFFFFF"/>
              </a:buClr>
              <a:buSzPts val="6000"/>
              <a:buNone/>
              <a:defRPr sz="6000">
                <a:solidFill>
                  <a:srgbClr val="FFFFFF"/>
                </a:solidFill>
              </a:defRPr>
            </a:lvl1pPr>
            <a:lvl2pPr lvl="1">
              <a:spcBef>
                <a:spcPts val="0"/>
              </a:spcBef>
              <a:spcAft>
                <a:spcPts val="0"/>
              </a:spcAft>
              <a:buClr>
                <a:srgbClr val="FFFFFF"/>
              </a:buClr>
              <a:buSzPts val="6000"/>
              <a:buNone/>
              <a:defRPr sz="6000">
                <a:solidFill>
                  <a:srgbClr val="FFFFFF"/>
                </a:solidFill>
              </a:defRPr>
            </a:lvl2pPr>
            <a:lvl3pPr lvl="2">
              <a:spcBef>
                <a:spcPts val="0"/>
              </a:spcBef>
              <a:spcAft>
                <a:spcPts val="0"/>
              </a:spcAft>
              <a:buClr>
                <a:srgbClr val="FFFFFF"/>
              </a:buClr>
              <a:buSzPts val="6000"/>
              <a:buNone/>
              <a:defRPr sz="6000">
                <a:solidFill>
                  <a:srgbClr val="FFFFFF"/>
                </a:solidFill>
              </a:defRPr>
            </a:lvl3pPr>
            <a:lvl4pPr lvl="3">
              <a:spcBef>
                <a:spcPts val="0"/>
              </a:spcBef>
              <a:spcAft>
                <a:spcPts val="0"/>
              </a:spcAft>
              <a:buClr>
                <a:srgbClr val="FFFFFF"/>
              </a:buClr>
              <a:buSzPts val="6000"/>
              <a:buNone/>
              <a:defRPr sz="6000">
                <a:solidFill>
                  <a:srgbClr val="FFFFFF"/>
                </a:solidFill>
              </a:defRPr>
            </a:lvl4pPr>
            <a:lvl5pPr lvl="4">
              <a:spcBef>
                <a:spcPts val="0"/>
              </a:spcBef>
              <a:spcAft>
                <a:spcPts val="0"/>
              </a:spcAft>
              <a:buClr>
                <a:srgbClr val="FFFFFF"/>
              </a:buClr>
              <a:buSzPts val="6000"/>
              <a:buNone/>
              <a:defRPr sz="6000">
                <a:solidFill>
                  <a:srgbClr val="FFFFFF"/>
                </a:solidFill>
              </a:defRPr>
            </a:lvl5pPr>
            <a:lvl6pPr lvl="5">
              <a:spcBef>
                <a:spcPts val="0"/>
              </a:spcBef>
              <a:spcAft>
                <a:spcPts val="0"/>
              </a:spcAft>
              <a:buClr>
                <a:srgbClr val="FFFFFF"/>
              </a:buClr>
              <a:buSzPts val="6000"/>
              <a:buNone/>
              <a:defRPr sz="6000">
                <a:solidFill>
                  <a:srgbClr val="FFFFFF"/>
                </a:solidFill>
              </a:defRPr>
            </a:lvl6pPr>
            <a:lvl7pPr lvl="6">
              <a:spcBef>
                <a:spcPts val="0"/>
              </a:spcBef>
              <a:spcAft>
                <a:spcPts val="0"/>
              </a:spcAft>
              <a:buClr>
                <a:srgbClr val="FFFFFF"/>
              </a:buClr>
              <a:buSzPts val="6000"/>
              <a:buNone/>
              <a:defRPr sz="6000">
                <a:solidFill>
                  <a:srgbClr val="FFFFFF"/>
                </a:solidFill>
              </a:defRPr>
            </a:lvl7pPr>
            <a:lvl8pPr lvl="7">
              <a:spcBef>
                <a:spcPts val="0"/>
              </a:spcBef>
              <a:spcAft>
                <a:spcPts val="0"/>
              </a:spcAft>
              <a:buClr>
                <a:srgbClr val="FFFFFF"/>
              </a:buClr>
              <a:buSzPts val="6000"/>
              <a:buNone/>
              <a:defRPr sz="6000">
                <a:solidFill>
                  <a:srgbClr val="FFFFFF"/>
                </a:solidFill>
              </a:defRPr>
            </a:lvl8pPr>
            <a:lvl9pPr lvl="8">
              <a:spcBef>
                <a:spcPts val="0"/>
              </a:spcBef>
              <a:spcAft>
                <a:spcPts val="0"/>
              </a:spcAft>
              <a:buClr>
                <a:srgbClr val="FFFFFF"/>
              </a:buClr>
              <a:buSzPts val="6000"/>
              <a:buNone/>
              <a:defRPr sz="6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ed">
  <p:cSld name="BLANK_1">
    <p:bg>
      <p:bgPr>
        <a:solidFill>
          <a:srgbClr val="FFB600"/>
        </a:solidFill>
      </p:bgPr>
    </p:bg>
    <p:spTree>
      <p:nvGrpSpPr>
        <p:cNvPr id="50" name="Shape 50"/>
        <p:cNvGrpSpPr/>
        <p:nvPr/>
      </p:nvGrpSpPr>
      <p:grpSpPr>
        <a:xfrm>
          <a:off x="0" y="0"/>
          <a:ext cx="0" cy="0"/>
          <a:chOff x="0" y="0"/>
          <a:chExt cx="0" cy="0"/>
        </a:xfrm>
      </p:grpSpPr>
      <p:sp>
        <p:nvSpPr>
          <p:cNvPr id="51" name="Google Shape;51;p1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1"/>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rgbClr val="FFB600"/>
        </a:solidFill>
      </p:bgPr>
    </p:bg>
    <p:spTree>
      <p:nvGrpSpPr>
        <p:cNvPr id="12" name="Shape 12"/>
        <p:cNvGrpSpPr/>
        <p:nvPr/>
      </p:nvGrpSpPr>
      <p:grpSpPr>
        <a:xfrm>
          <a:off x="0" y="0"/>
          <a:ext cx="0" cy="0"/>
          <a:chOff x="0" y="0"/>
          <a:chExt cx="0" cy="0"/>
        </a:xfrm>
      </p:grpSpPr>
      <p:sp>
        <p:nvSpPr>
          <p:cNvPr id="13" name="Google Shape;13;p3"/>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685800" y="2726342"/>
            <a:ext cx="77724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685800" y="3830653"/>
            <a:ext cx="7772400" cy="7848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FFB600"/>
        </a:solidFill>
      </p:bgPr>
    </p:bg>
    <p:spTree>
      <p:nvGrpSpPr>
        <p:cNvPr id="16" name="Shape 16"/>
        <p:cNvGrpSpPr/>
        <p:nvPr/>
      </p:nvGrpSpPr>
      <p:grpSpPr>
        <a:xfrm>
          <a:off x="0" y="0"/>
          <a:ext cx="0" cy="0"/>
          <a:chOff x="0" y="0"/>
          <a:chExt cx="0" cy="0"/>
        </a:xfrm>
      </p:grpSpPr>
      <p:sp>
        <p:nvSpPr>
          <p:cNvPr id="17" name="Google Shape;17;p4"/>
          <p:cNvSpPr/>
          <p:nvPr/>
        </p:nvSpPr>
        <p:spPr>
          <a:xfrm flipH="1">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43434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757200" y="2161800"/>
            <a:ext cx="5629800" cy="819900"/>
          </a:xfrm>
          <a:prstGeom prst="rect">
            <a:avLst/>
          </a:prstGeom>
        </p:spPr>
        <p:txBody>
          <a:bodyPr anchorCtr="0" anchor="ctr" bIns="91425" lIns="91425" spcFirstLastPara="1" rIns="91425" wrap="square" tIns="91425"/>
          <a:lstStyle>
            <a:lvl1pPr indent="-419100" lvl="0" marL="457200" rtl="0" algn="ctr">
              <a:spcBef>
                <a:spcPts val="600"/>
              </a:spcBef>
              <a:spcAft>
                <a:spcPts val="0"/>
              </a:spcAft>
              <a:buClr>
                <a:srgbClr val="434343"/>
              </a:buClr>
              <a:buSzPts val="3000"/>
              <a:buChar char="●"/>
              <a:defRPr i="1" sz="3000">
                <a:solidFill>
                  <a:srgbClr val="434343"/>
                </a:solidFill>
              </a:defRPr>
            </a:lvl1pPr>
            <a:lvl2pPr indent="-419100" lvl="1" marL="914400" rtl="0" algn="ctr">
              <a:spcBef>
                <a:spcPts val="0"/>
              </a:spcBef>
              <a:spcAft>
                <a:spcPts val="0"/>
              </a:spcAft>
              <a:buClr>
                <a:srgbClr val="434343"/>
              </a:buClr>
              <a:buSzPts val="3000"/>
              <a:buChar char="○"/>
              <a:defRPr i="1" sz="3000">
                <a:solidFill>
                  <a:srgbClr val="434343"/>
                </a:solidFill>
              </a:defRPr>
            </a:lvl2pPr>
            <a:lvl3pPr indent="-419100" lvl="2" marL="1371600" rtl="0" algn="ctr">
              <a:spcBef>
                <a:spcPts val="0"/>
              </a:spcBef>
              <a:spcAft>
                <a:spcPts val="0"/>
              </a:spcAft>
              <a:buClr>
                <a:srgbClr val="434343"/>
              </a:buClr>
              <a:buSzPts val="3000"/>
              <a:buChar char="■"/>
              <a:defRPr i="1" sz="3000">
                <a:solidFill>
                  <a:srgbClr val="434343"/>
                </a:solidFill>
              </a:defRPr>
            </a:lvl3pPr>
            <a:lvl4pPr indent="-419100" lvl="3" marL="1828800" rtl="0" algn="ctr">
              <a:spcBef>
                <a:spcPts val="0"/>
              </a:spcBef>
              <a:spcAft>
                <a:spcPts val="0"/>
              </a:spcAft>
              <a:buClr>
                <a:srgbClr val="434343"/>
              </a:buClr>
              <a:buSzPts val="3000"/>
              <a:buChar char="●"/>
              <a:defRPr i="1" sz="3000">
                <a:solidFill>
                  <a:srgbClr val="434343"/>
                </a:solidFill>
              </a:defRPr>
            </a:lvl4pPr>
            <a:lvl5pPr indent="-419100" lvl="4" marL="2286000" rtl="0" algn="ctr">
              <a:spcBef>
                <a:spcPts val="0"/>
              </a:spcBef>
              <a:spcAft>
                <a:spcPts val="0"/>
              </a:spcAft>
              <a:buClr>
                <a:srgbClr val="434343"/>
              </a:buClr>
              <a:buSzPts val="3000"/>
              <a:buChar char="○"/>
              <a:defRPr i="1" sz="3000">
                <a:solidFill>
                  <a:srgbClr val="434343"/>
                </a:solidFill>
              </a:defRPr>
            </a:lvl5pPr>
            <a:lvl6pPr indent="-419100" lvl="5" marL="2743200" rtl="0" algn="ctr">
              <a:spcBef>
                <a:spcPts val="0"/>
              </a:spcBef>
              <a:spcAft>
                <a:spcPts val="0"/>
              </a:spcAft>
              <a:buClr>
                <a:srgbClr val="434343"/>
              </a:buClr>
              <a:buSzPts val="3000"/>
              <a:buChar char="■"/>
              <a:defRPr i="1" sz="3000">
                <a:solidFill>
                  <a:srgbClr val="434343"/>
                </a:solidFill>
              </a:defRPr>
            </a:lvl6pPr>
            <a:lvl7pPr indent="-419100" lvl="6" marL="3200400" rtl="0" algn="ctr">
              <a:spcBef>
                <a:spcPts val="0"/>
              </a:spcBef>
              <a:spcAft>
                <a:spcPts val="0"/>
              </a:spcAft>
              <a:buClr>
                <a:srgbClr val="434343"/>
              </a:buClr>
              <a:buSzPts val="3000"/>
              <a:buChar char="●"/>
              <a:defRPr i="1" sz="3000">
                <a:solidFill>
                  <a:srgbClr val="434343"/>
                </a:solidFill>
              </a:defRPr>
            </a:lvl7pPr>
            <a:lvl8pPr indent="-419100" lvl="7" marL="3657600" rtl="0" algn="ctr">
              <a:spcBef>
                <a:spcPts val="0"/>
              </a:spcBef>
              <a:spcAft>
                <a:spcPts val="0"/>
              </a:spcAft>
              <a:buClr>
                <a:srgbClr val="434343"/>
              </a:buClr>
              <a:buSzPts val="3000"/>
              <a:buChar char="○"/>
              <a:defRPr i="1" sz="3000">
                <a:solidFill>
                  <a:srgbClr val="434343"/>
                </a:solidFill>
              </a:defRPr>
            </a:lvl8pPr>
            <a:lvl9pPr indent="-419100" lvl="8" marL="4114800" algn="ctr">
              <a:spcBef>
                <a:spcPts val="0"/>
              </a:spcBef>
              <a:spcAft>
                <a:spcPts val="0"/>
              </a:spcAft>
              <a:buClr>
                <a:srgbClr val="434343"/>
              </a:buClr>
              <a:buSzPts val="3000"/>
              <a:buChar char="■"/>
              <a:defRPr i="1" sz="3000">
                <a:solidFill>
                  <a:srgbClr val="434343"/>
                </a:solidFill>
              </a:defRPr>
            </a:lvl9pPr>
          </a:lstStyle>
          <a:p/>
        </p:txBody>
      </p:sp>
      <p:sp>
        <p:nvSpPr>
          <p:cNvPr id="19" name="Google Shape;19;p4"/>
          <p:cNvSpPr txBox="1"/>
          <p:nvPr/>
        </p:nvSpPr>
        <p:spPr>
          <a:xfrm>
            <a:off x="205550" y="75075"/>
            <a:ext cx="799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solidFill>
                  <a:srgbClr val="434343"/>
                </a:solidFill>
                <a:latin typeface="Raleway"/>
                <a:ea typeface="Raleway"/>
                <a:cs typeface="Raleway"/>
                <a:sym typeface="Raleway"/>
              </a:rPr>
              <a:t>“</a:t>
            </a:r>
            <a:endParaRPr b="1" sz="12000">
              <a:solidFill>
                <a:srgbClr val="434343"/>
              </a:solidFill>
              <a:latin typeface="Raleway"/>
              <a:ea typeface="Raleway"/>
              <a:cs typeface="Raleway"/>
              <a:sym typeface="Raleway"/>
            </a:endParaRPr>
          </a:p>
        </p:txBody>
      </p:sp>
      <p:sp>
        <p:nvSpPr>
          <p:cNvPr id="20" name="Google Shape;20;p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sp>
        <p:nvSpPr>
          <p:cNvPr id="22" name="Google Shape;22;p5"/>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922000" y="891775"/>
            <a:ext cx="6866100" cy="857400"/>
          </a:xfrm>
          <a:prstGeom prst="rect">
            <a:avLst/>
          </a:prstGeom>
        </p:spPr>
        <p:txBody>
          <a:bodyPr anchorCtr="0" anchor="t" bIns="91425" lIns="91425" spcFirstLastPara="1" rIns="91425" wrap="square" tIns="91425"/>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4" name="Google Shape;24;p5"/>
          <p:cNvSpPr txBox="1"/>
          <p:nvPr>
            <p:ph idx="1" type="body"/>
          </p:nvPr>
        </p:nvSpPr>
        <p:spPr>
          <a:xfrm>
            <a:off x="922000" y="1885951"/>
            <a:ext cx="6866100" cy="2366100"/>
          </a:xfrm>
          <a:prstGeom prst="rect">
            <a:avLst/>
          </a:prstGeom>
        </p:spPr>
        <p:txBody>
          <a:bodyPr anchorCtr="0" anchor="t" bIns="91425" lIns="91425" spcFirstLastPara="1" rIns="91425" wrap="square" tIns="91425"/>
          <a:lstStyle>
            <a:lvl1pPr indent="-342900" lvl="0" marL="457200">
              <a:spcBef>
                <a:spcPts val="600"/>
              </a:spcBef>
              <a:spcAft>
                <a:spcPts val="0"/>
              </a:spcAft>
              <a:buClr>
                <a:srgbClr val="FFB600"/>
              </a:buClr>
              <a:buSzPts val="1800"/>
              <a:buChar char="●"/>
              <a:defRPr/>
            </a:lvl1pPr>
            <a:lvl2pPr indent="-342900" lvl="1" marL="914400">
              <a:spcBef>
                <a:spcPts val="0"/>
              </a:spcBef>
              <a:spcAft>
                <a:spcPts val="0"/>
              </a:spcAft>
              <a:buClr>
                <a:srgbClr val="FFB600"/>
              </a:buClr>
              <a:buSzPts val="1800"/>
              <a:buChar char="○"/>
              <a:defRPr/>
            </a:lvl2pPr>
            <a:lvl3pPr indent="-342900" lvl="2" marL="1371600">
              <a:spcBef>
                <a:spcPts val="0"/>
              </a:spcBef>
              <a:spcAft>
                <a:spcPts val="0"/>
              </a:spcAft>
              <a:buClr>
                <a:srgbClr val="FFB600"/>
              </a:buClr>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6" name="Shape 26"/>
        <p:cNvGrpSpPr/>
        <p:nvPr/>
      </p:nvGrpSpPr>
      <p:grpSpPr>
        <a:xfrm>
          <a:off x="0" y="0"/>
          <a:ext cx="0" cy="0"/>
          <a:chOff x="0" y="0"/>
          <a:chExt cx="0" cy="0"/>
        </a:xfrm>
      </p:grpSpPr>
      <p:sp>
        <p:nvSpPr>
          <p:cNvPr id="27" name="Google Shape;27;p6"/>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922000" y="891775"/>
            <a:ext cx="6866100" cy="857400"/>
          </a:xfrm>
          <a:prstGeom prst="rect">
            <a:avLst/>
          </a:prstGeom>
        </p:spPr>
        <p:txBody>
          <a:bodyPr anchorCtr="0" anchor="t" bIns="91425" lIns="91425" spcFirstLastPara="1" rIns="91425" wrap="square" tIns="91425"/>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29" name="Google Shape;29;p6"/>
          <p:cNvSpPr txBox="1"/>
          <p:nvPr>
            <p:ph idx="1" type="body"/>
          </p:nvPr>
        </p:nvSpPr>
        <p:spPr>
          <a:xfrm>
            <a:off x="922000" y="1887378"/>
            <a:ext cx="3543300" cy="30276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0" name="Google Shape;30;p6"/>
          <p:cNvSpPr txBox="1"/>
          <p:nvPr>
            <p:ph idx="2" type="body"/>
          </p:nvPr>
        </p:nvSpPr>
        <p:spPr>
          <a:xfrm>
            <a:off x="4678687" y="1887378"/>
            <a:ext cx="3543300" cy="30276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1" name="Google Shape;31;p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2" name="Shape 32"/>
        <p:cNvGrpSpPr/>
        <p:nvPr/>
      </p:nvGrpSpPr>
      <p:grpSpPr>
        <a:xfrm>
          <a:off x="0" y="0"/>
          <a:ext cx="0" cy="0"/>
          <a:chOff x="0" y="0"/>
          <a:chExt cx="0" cy="0"/>
        </a:xfrm>
      </p:grpSpPr>
      <p:sp>
        <p:nvSpPr>
          <p:cNvPr id="33" name="Google Shape;33;p7"/>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title"/>
          </p:nvPr>
        </p:nvSpPr>
        <p:spPr>
          <a:xfrm>
            <a:off x="922000" y="891775"/>
            <a:ext cx="6866100" cy="857400"/>
          </a:xfrm>
          <a:prstGeom prst="rect">
            <a:avLst/>
          </a:prstGeom>
        </p:spPr>
        <p:txBody>
          <a:bodyPr anchorCtr="0" anchor="t" bIns="91425" lIns="91425" spcFirstLastPara="1" rIns="91425" wrap="square" tIns="91425"/>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p:txBody>
      </p:sp>
      <p:sp>
        <p:nvSpPr>
          <p:cNvPr id="35" name="Google Shape;35;p7"/>
          <p:cNvSpPr txBox="1"/>
          <p:nvPr>
            <p:ph idx="1" type="body"/>
          </p:nvPr>
        </p:nvSpPr>
        <p:spPr>
          <a:xfrm>
            <a:off x="922000" y="1930500"/>
            <a:ext cx="2332200" cy="2919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6" name="Google Shape;36;p7"/>
          <p:cNvSpPr txBox="1"/>
          <p:nvPr>
            <p:ph idx="2" type="body"/>
          </p:nvPr>
        </p:nvSpPr>
        <p:spPr>
          <a:xfrm>
            <a:off x="3373778" y="1930500"/>
            <a:ext cx="2332200" cy="2919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3" type="body"/>
          </p:nvPr>
        </p:nvSpPr>
        <p:spPr>
          <a:xfrm>
            <a:off x="5825557" y="1930500"/>
            <a:ext cx="2332200" cy="29190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922000" y="891775"/>
            <a:ext cx="6866100" cy="857400"/>
          </a:xfrm>
          <a:prstGeom prst="rect">
            <a:avLst/>
          </a:prstGeom>
        </p:spPr>
        <p:txBody>
          <a:bodyPr anchorCtr="0" anchor="t" bIns="91425" lIns="91425" spcFirstLastPara="1" rIns="91425" wrap="square" tIns="91425"/>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p:txBody>
      </p:sp>
      <p:sp>
        <p:nvSpPr>
          <p:cNvPr id="42" name="Google Shape;42;p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idx="1" type="body"/>
          </p:nvPr>
        </p:nvSpPr>
        <p:spPr>
          <a:xfrm>
            <a:off x="457200" y="42539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400"/>
              <a:buNone/>
              <a:defRPr sz="1400"/>
            </a:lvl1pPr>
          </a:lstStyle>
          <a:p/>
        </p:txBody>
      </p:sp>
      <p:sp>
        <p:nvSpPr>
          <p:cNvPr id="46" name="Google Shape;46;p9"/>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10"/>
          <p:cNvSpPr/>
          <p:nvPr/>
        </p:nvSpPr>
        <p:spPr>
          <a:xfrm>
            <a:off x="390735" y="379877"/>
            <a:ext cx="8362529" cy="4383746"/>
          </a:xfrm>
          <a:custGeom>
            <a:rect b="b" l="l" r="r" t="t"/>
            <a:pathLst>
              <a:path extrusionOk="0" fill="none" h="149667" w="285508">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cap="flat" cmpd="sng" w="19050">
            <a:solidFill>
              <a:srgbClr val="FFB6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22000" y="891775"/>
            <a:ext cx="68661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1pPr>
            <a:lvl2pPr lvl="1">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2pPr>
            <a:lvl3pPr lvl="2">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3pPr>
            <a:lvl4pPr lvl="3">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4pPr>
            <a:lvl5pPr lvl="4">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5pPr>
            <a:lvl6pPr lvl="5">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6pPr>
            <a:lvl7pPr lvl="6">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7pPr>
            <a:lvl8pPr lvl="7">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8pPr>
            <a:lvl9pPr lvl="8">
              <a:spcBef>
                <a:spcPts val="0"/>
              </a:spcBef>
              <a:spcAft>
                <a:spcPts val="0"/>
              </a:spcAft>
              <a:buClr>
                <a:srgbClr val="434343"/>
              </a:buClr>
              <a:buSzPts val="5800"/>
              <a:buFont typeface="Raleway ExtraBold"/>
              <a:buNone/>
              <a:defRPr sz="5800">
                <a:solidFill>
                  <a:srgbClr val="434343"/>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922000" y="1885951"/>
            <a:ext cx="6866100" cy="2366100"/>
          </a:xfrm>
          <a:prstGeom prst="rect">
            <a:avLst/>
          </a:prstGeom>
          <a:noFill/>
          <a:ln>
            <a:noFill/>
          </a:ln>
        </p:spPr>
        <p:txBody>
          <a:bodyPr anchorCtr="0" anchor="t" bIns="91425" lIns="91425" spcFirstLastPara="1" rIns="91425" wrap="square" tIns="91425"/>
          <a:lstStyle>
            <a:lvl1pPr indent="-342900" lvl="0" marL="457200">
              <a:spcBef>
                <a:spcPts val="60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1pPr>
            <a:lvl2pPr indent="-342900" lvl="1" marL="9144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2pPr>
            <a:lvl3pPr indent="-342900" lvl="2" marL="1371600">
              <a:spcBef>
                <a:spcPts val="0"/>
              </a:spcBef>
              <a:spcAft>
                <a:spcPts val="0"/>
              </a:spcAft>
              <a:buClr>
                <a:srgbClr val="FFB600"/>
              </a:buClr>
              <a:buSzPts val="1800"/>
              <a:buFont typeface="Raleway Light"/>
              <a:buChar char="■"/>
              <a:defRPr sz="1800">
                <a:solidFill>
                  <a:srgbClr val="666666"/>
                </a:solidFill>
                <a:latin typeface="Raleway Light"/>
                <a:ea typeface="Raleway Light"/>
                <a:cs typeface="Raleway Light"/>
                <a:sym typeface="Raleway Light"/>
              </a:defRPr>
            </a:lvl3pPr>
            <a:lvl4pPr indent="-342900" lvl="3" marL="1828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4pPr>
            <a:lvl5pPr indent="-342900" lvl="4" marL="22860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5pPr>
            <a:lvl6pPr indent="-342900" lvl="5" marL="27432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6pPr>
            <a:lvl7pPr indent="-342900" lvl="6" marL="32004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7pPr>
            <a:lvl8pPr indent="-342900" lvl="7" marL="36576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8pPr>
            <a:lvl9pPr indent="-342900" lvl="8" marL="4114800">
              <a:spcBef>
                <a:spcPts val="0"/>
              </a:spcBef>
              <a:spcAft>
                <a:spcPts val="0"/>
              </a:spcAft>
              <a:buClr>
                <a:srgbClr val="666666"/>
              </a:buClr>
              <a:buSzPts val="1800"/>
              <a:buFont typeface="Raleway Light"/>
              <a:buChar char="■"/>
              <a:defRPr sz="1800">
                <a:solidFill>
                  <a:srgbClr val="666666"/>
                </a:solidFill>
                <a:latin typeface="Raleway Light"/>
                <a:ea typeface="Raleway Light"/>
                <a:cs typeface="Raleway Light"/>
                <a:sym typeface="Raleway Light"/>
              </a:defRPr>
            </a:lvl9pPr>
          </a:lstStyle>
          <a:p/>
        </p:txBody>
      </p:sp>
      <p:sp>
        <p:nvSpPr>
          <p:cNvPr id="8" name="Google Shape;8;p1"/>
          <p:cNvSpPr txBox="1"/>
          <p:nvPr>
            <p:ph idx="12" type="sldNum"/>
          </p:nvPr>
        </p:nvSpPr>
        <p:spPr>
          <a:xfrm>
            <a:off x="8604400" y="4590300"/>
            <a:ext cx="539700" cy="553200"/>
          </a:xfrm>
          <a:prstGeom prst="rect">
            <a:avLst/>
          </a:prstGeom>
          <a:noFill/>
          <a:ln>
            <a:noFill/>
          </a:ln>
        </p:spPr>
        <p:txBody>
          <a:bodyPr anchorCtr="0" anchor="ctr" bIns="91425" lIns="91425" spcFirstLastPara="1" rIns="91425" wrap="square" tIns="91425">
            <a:noAutofit/>
          </a:bodyPr>
          <a:lstStyle>
            <a:lvl1pPr lvl="0" algn="ctr">
              <a:buNone/>
              <a:defRPr sz="1300">
                <a:solidFill>
                  <a:srgbClr val="FFB600"/>
                </a:solidFill>
                <a:latin typeface="Raleway ExtraBold"/>
                <a:ea typeface="Raleway ExtraBold"/>
                <a:cs typeface="Raleway ExtraBold"/>
                <a:sym typeface="Raleway ExtraBold"/>
              </a:defRPr>
            </a:lvl1pPr>
            <a:lvl2pPr lvl="1" algn="ctr">
              <a:buNone/>
              <a:defRPr sz="1300">
                <a:solidFill>
                  <a:srgbClr val="FFB600"/>
                </a:solidFill>
                <a:latin typeface="Raleway ExtraBold"/>
                <a:ea typeface="Raleway ExtraBold"/>
                <a:cs typeface="Raleway ExtraBold"/>
                <a:sym typeface="Raleway ExtraBold"/>
              </a:defRPr>
            </a:lvl2pPr>
            <a:lvl3pPr lvl="2" algn="ctr">
              <a:buNone/>
              <a:defRPr sz="1300">
                <a:solidFill>
                  <a:srgbClr val="FFB600"/>
                </a:solidFill>
                <a:latin typeface="Raleway ExtraBold"/>
                <a:ea typeface="Raleway ExtraBold"/>
                <a:cs typeface="Raleway ExtraBold"/>
                <a:sym typeface="Raleway ExtraBold"/>
              </a:defRPr>
            </a:lvl3pPr>
            <a:lvl4pPr lvl="3" algn="ctr">
              <a:buNone/>
              <a:defRPr sz="1300">
                <a:solidFill>
                  <a:srgbClr val="FFB600"/>
                </a:solidFill>
                <a:latin typeface="Raleway ExtraBold"/>
                <a:ea typeface="Raleway ExtraBold"/>
                <a:cs typeface="Raleway ExtraBold"/>
                <a:sym typeface="Raleway ExtraBold"/>
              </a:defRPr>
            </a:lvl4pPr>
            <a:lvl5pPr lvl="4" algn="ctr">
              <a:buNone/>
              <a:defRPr sz="1300">
                <a:solidFill>
                  <a:srgbClr val="FFB600"/>
                </a:solidFill>
                <a:latin typeface="Raleway ExtraBold"/>
                <a:ea typeface="Raleway ExtraBold"/>
                <a:cs typeface="Raleway ExtraBold"/>
                <a:sym typeface="Raleway ExtraBold"/>
              </a:defRPr>
            </a:lvl5pPr>
            <a:lvl6pPr lvl="5" algn="ctr">
              <a:buNone/>
              <a:defRPr sz="1300">
                <a:solidFill>
                  <a:srgbClr val="FFB600"/>
                </a:solidFill>
                <a:latin typeface="Raleway ExtraBold"/>
                <a:ea typeface="Raleway ExtraBold"/>
                <a:cs typeface="Raleway ExtraBold"/>
                <a:sym typeface="Raleway ExtraBold"/>
              </a:defRPr>
            </a:lvl6pPr>
            <a:lvl7pPr lvl="6" algn="ctr">
              <a:buNone/>
              <a:defRPr sz="1300">
                <a:solidFill>
                  <a:srgbClr val="FFB600"/>
                </a:solidFill>
                <a:latin typeface="Raleway ExtraBold"/>
                <a:ea typeface="Raleway ExtraBold"/>
                <a:cs typeface="Raleway ExtraBold"/>
                <a:sym typeface="Raleway ExtraBold"/>
              </a:defRPr>
            </a:lvl7pPr>
            <a:lvl8pPr lvl="7" algn="ctr">
              <a:buNone/>
              <a:defRPr sz="1300">
                <a:solidFill>
                  <a:srgbClr val="FFB600"/>
                </a:solidFill>
                <a:latin typeface="Raleway ExtraBold"/>
                <a:ea typeface="Raleway ExtraBold"/>
                <a:cs typeface="Raleway ExtraBold"/>
                <a:sym typeface="Raleway ExtraBold"/>
              </a:defRPr>
            </a:lvl8pPr>
            <a:lvl9pPr lvl="8" algn="ctr">
              <a:buNone/>
              <a:defRPr sz="1300">
                <a:solidFill>
                  <a:srgbClr val="FFB600"/>
                </a:solidFill>
                <a:latin typeface="Raleway ExtraBold"/>
                <a:ea typeface="Raleway ExtraBold"/>
                <a:cs typeface="Raleway ExtraBold"/>
                <a:sym typeface="Raleway Extra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6.jpg"/><Relationship Id="rId4" Type="http://schemas.openxmlformats.org/officeDocument/2006/relationships/image" Target="../media/image14.jpg"/><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nytimes.com/2019/01/02/obituaries/karen-sparck-jones-overlooked.html?smid=fb-nytimes&amp;amp;smtyp=cu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29.jpg"/><Relationship Id="rId5" Type="http://schemas.openxmlformats.org/officeDocument/2006/relationships/image" Target="../media/image18.jpg"/></Relationships>
</file>

<file path=ppt/slides/_rels/slide21.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7.png"/><Relationship Id="rId13" Type="http://schemas.openxmlformats.org/officeDocument/2006/relationships/image" Target="../media/image46.png"/><Relationship Id="rId12"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20.png"/><Relationship Id="rId15" Type="http://schemas.openxmlformats.org/officeDocument/2006/relationships/image" Target="../media/image30.png"/><Relationship Id="rId1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1.jpg"/><Relationship Id="rId7" Type="http://schemas.openxmlformats.org/officeDocument/2006/relationships/image" Target="../media/image41.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codecombat.com/play/dungeon" TargetMode="External"/><Relationship Id="rId4" Type="http://schemas.openxmlformats.org/officeDocument/2006/relationships/hyperlink" Target="http://spritebox.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mailto:chandler.gaines@gmail.com" TargetMode="External"/><Relationship Id="rId4" Type="http://schemas.openxmlformats.org/officeDocument/2006/relationships/hyperlink" Target="mailto:karen.fletcher@metova.com" TargetMode="External"/><Relationship Id="rId5" Type="http://schemas.openxmlformats.org/officeDocument/2006/relationships/image" Target="../media/image35.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png"/><Relationship Id="rId5" Type="http://schemas.openxmlformats.org/officeDocument/2006/relationships/image" Target="../media/image5.jp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jpg"/><Relationship Id="rId5" Type="http://schemas.openxmlformats.org/officeDocument/2006/relationships/image" Target="../media/image17.jpg"/><Relationship Id="rId6"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12"/>
          <p:cNvSpPr txBox="1"/>
          <p:nvPr>
            <p:ph type="ctrTitle"/>
          </p:nvPr>
        </p:nvSpPr>
        <p:spPr>
          <a:xfrm>
            <a:off x="685800" y="3287213"/>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Creative Coding: </a:t>
            </a:r>
            <a:r>
              <a:rPr lang="en">
                <a:solidFill>
                  <a:srgbClr val="434343"/>
                </a:solidFill>
              </a:rPr>
              <a:t>why</a:t>
            </a:r>
            <a:r>
              <a:rPr lang="en">
                <a:solidFill>
                  <a:srgbClr val="FFFFFF"/>
                </a:solidFill>
              </a:rPr>
              <a:t> </a:t>
            </a:r>
            <a:r>
              <a:rPr lang="en">
                <a:solidFill>
                  <a:srgbClr val="434343"/>
                </a:solidFill>
              </a:rPr>
              <a:t>you should </a:t>
            </a:r>
            <a:r>
              <a:rPr lang="en">
                <a:solidFill>
                  <a:srgbClr val="FFFFFF"/>
                </a:solidFill>
              </a:rPr>
              <a:t>care</a:t>
            </a:r>
            <a:endParaRPr>
              <a:solidFill>
                <a:srgbClr val="FFFFFF"/>
              </a:solidFill>
            </a:endParaRPr>
          </a:p>
        </p:txBody>
      </p:sp>
      <p:grpSp>
        <p:nvGrpSpPr>
          <p:cNvPr id="58" name="Google Shape;58;p12"/>
          <p:cNvGrpSpPr/>
          <p:nvPr/>
        </p:nvGrpSpPr>
        <p:grpSpPr>
          <a:xfrm>
            <a:off x="7864658" y="371176"/>
            <a:ext cx="896264" cy="896314"/>
            <a:chOff x="570875" y="4322250"/>
            <a:chExt cx="443300" cy="443325"/>
          </a:xfrm>
        </p:grpSpPr>
        <p:sp>
          <p:nvSpPr>
            <p:cNvPr id="59" name="Google Shape;59;p1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4619850" y="891500"/>
            <a:ext cx="3871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Grace Hopper</a:t>
            </a:r>
            <a:r>
              <a:rPr lang="en" sz="3600"/>
              <a:t> </a:t>
            </a:r>
            <a:r>
              <a:rPr lang="en" sz="3600">
                <a:solidFill>
                  <a:srgbClr val="FFB600"/>
                </a:solidFill>
              </a:rPr>
              <a:t>1906 - 1992</a:t>
            </a:r>
            <a:endParaRPr sz="3600"/>
          </a:p>
        </p:txBody>
      </p:sp>
      <p:sp>
        <p:nvSpPr>
          <p:cNvPr id="156" name="Google Shape;156;p21"/>
          <p:cNvSpPr txBox="1"/>
          <p:nvPr>
            <p:ph idx="1" type="body"/>
          </p:nvPr>
        </p:nvSpPr>
        <p:spPr>
          <a:xfrm>
            <a:off x="4543650" y="2317000"/>
            <a:ext cx="41877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Rear Admiral in US Navy</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1944 - wanted to make a programming language using English words</a:t>
            </a:r>
            <a:endParaRPr sz="1400">
              <a:solidFill>
                <a:srgbClr val="5E696C"/>
              </a:solidFill>
            </a:endParaRPr>
          </a:p>
          <a:p>
            <a:pPr indent="-317500" lvl="1" marL="914400" rtl="0" algn="l">
              <a:lnSpc>
                <a:spcPct val="115000"/>
              </a:lnSpc>
              <a:spcBef>
                <a:spcPts val="0"/>
              </a:spcBef>
              <a:spcAft>
                <a:spcPts val="0"/>
              </a:spcAft>
              <a:buClr>
                <a:srgbClr val="FFB600"/>
              </a:buClr>
              <a:buSzPts val="1400"/>
              <a:buChar char="○"/>
            </a:pPr>
            <a:r>
              <a:rPr lang="en" sz="1400">
                <a:solidFill>
                  <a:srgbClr val="5E696C"/>
                </a:solidFill>
              </a:rPr>
              <a:t>“computers didn't understand English” </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Machine Independent programming languages -&gt; COBOL</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1970s - wanted any user to be able to access common databases located on the network</a:t>
            </a:r>
            <a:endParaRPr sz="1400"/>
          </a:p>
        </p:txBody>
      </p:sp>
      <p:pic>
        <p:nvPicPr>
          <p:cNvPr id="157" name="Google Shape;157;p21"/>
          <p:cNvPicPr preferRelativeResize="0"/>
          <p:nvPr/>
        </p:nvPicPr>
        <p:blipFill rotWithShape="1">
          <a:blip r:embed="rId3">
            <a:alphaModFix/>
          </a:blip>
          <a:srcRect b="20419" l="0" r="0" t="3644"/>
          <a:stretch/>
        </p:blipFill>
        <p:spPr>
          <a:xfrm>
            <a:off x="1259550" y="891700"/>
            <a:ext cx="3360300" cy="3360300"/>
          </a:xfrm>
          <a:prstGeom prst="ellipse">
            <a:avLst/>
          </a:prstGeom>
          <a:noFill/>
          <a:ln>
            <a:noFill/>
          </a:ln>
        </p:spPr>
      </p:pic>
      <p:sp>
        <p:nvSpPr>
          <p:cNvPr id="158" name="Google Shape;158;p2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59" name="Google Shape;159;p21"/>
          <p:cNvPicPr preferRelativeResize="0"/>
          <p:nvPr/>
        </p:nvPicPr>
        <p:blipFill rotWithShape="1">
          <a:blip r:embed="rId4">
            <a:alphaModFix/>
          </a:blip>
          <a:srcRect b="0" l="0" r="14022" t="0"/>
          <a:stretch/>
        </p:blipFill>
        <p:spPr>
          <a:xfrm>
            <a:off x="499775" y="784175"/>
            <a:ext cx="1624200" cy="1597500"/>
          </a:xfrm>
          <a:prstGeom prst="ellipse">
            <a:avLst/>
          </a:prstGeom>
          <a:noFill/>
          <a:ln cap="flat" cmpd="sng" w="38100">
            <a:solidFill>
              <a:srgbClr val="FFB600"/>
            </a:solidFill>
            <a:prstDash val="solid"/>
            <a:round/>
            <a:headEnd len="sm" w="sm" type="none"/>
            <a:tailEnd len="sm" w="sm" type="none"/>
          </a:ln>
        </p:spPr>
      </p:pic>
      <p:grpSp>
        <p:nvGrpSpPr>
          <p:cNvPr id="160" name="Google Shape;160;p21"/>
          <p:cNvGrpSpPr/>
          <p:nvPr/>
        </p:nvGrpSpPr>
        <p:grpSpPr>
          <a:xfrm>
            <a:off x="7964730" y="329098"/>
            <a:ext cx="977040" cy="722851"/>
            <a:chOff x="5255200" y="3006475"/>
            <a:chExt cx="511700" cy="378575"/>
          </a:xfrm>
        </p:grpSpPr>
        <p:sp>
          <p:nvSpPr>
            <p:cNvPr id="161" name="Google Shape;161;p21"/>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69600" y="891775"/>
            <a:ext cx="50505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Evelyn Boyd Granville</a:t>
            </a:r>
            <a:r>
              <a:rPr lang="en" sz="3600"/>
              <a:t> </a:t>
            </a:r>
            <a:r>
              <a:rPr lang="en" sz="3600">
                <a:solidFill>
                  <a:srgbClr val="FFB600"/>
                </a:solidFill>
              </a:rPr>
              <a:t>1924 - present</a:t>
            </a:r>
            <a:endParaRPr sz="3600"/>
          </a:p>
        </p:txBody>
      </p:sp>
      <p:sp>
        <p:nvSpPr>
          <p:cNvPr id="168" name="Google Shape;168;p22"/>
          <p:cNvSpPr txBox="1"/>
          <p:nvPr>
            <p:ph idx="1" type="body"/>
          </p:nvPr>
        </p:nvSpPr>
        <p:spPr>
          <a:xfrm>
            <a:off x="693400" y="2317275"/>
            <a:ext cx="40998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One of the 1st black women to earn a PhD</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Developed computer programs that were used in the Mercury Project and the Apollo Mission</a:t>
            </a:r>
            <a:endParaRPr sz="1400"/>
          </a:p>
        </p:txBody>
      </p:sp>
      <p:pic>
        <p:nvPicPr>
          <p:cNvPr id="169" name="Google Shape;169;p22"/>
          <p:cNvPicPr preferRelativeResize="0"/>
          <p:nvPr/>
        </p:nvPicPr>
        <p:blipFill rotWithShape="1">
          <a:blip r:embed="rId3">
            <a:alphaModFix/>
          </a:blip>
          <a:srcRect b="0" l="0" r="0" t="0"/>
          <a:stretch/>
        </p:blipFill>
        <p:spPr>
          <a:xfrm>
            <a:off x="5263300" y="1121775"/>
            <a:ext cx="3054300" cy="3054300"/>
          </a:xfrm>
          <a:prstGeom prst="ellipse">
            <a:avLst/>
          </a:prstGeom>
          <a:noFill/>
          <a:ln>
            <a:noFill/>
          </a:ln>
        </p:spPr>
      </p:pic>
      <p:sp>
        <p:nvSpPr>
          <p:cNvPr id="170" name="Google Shape;170;p22"/>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71" name="Google Shape;171;p22"/>
          <p:cNvPicPr preferRelativeResize="0"/>
          <p:nvPr/>
        </p:nvPicPr>
        <p:blipFill rotWithShape="1">
          <a:blip r:embed="rId4">
            <a:alphaModFix/>
          </a:blip>
          <a:srcRect b="0" l="0" r="0" t="6751"/>
          <a:stretch/>
        </p:blipFill>
        <p:spPr>
          <a:xfrm>
            <a:off x="4495450" y="2991025"/>
            <a:ext cx="1604400" cy="1556700"/>
          </a:xfrm>
          <a:prstGeom prst="ellipse">
            <a:avLst/>
          </a:prstGeom>
          <a:noFill/>
          <a:ln cap="flat" cmpd="sng" w="38100">
            <a:solidFill>
              <a:srgbClr val="FFB600"/>
            </a:solidFill>
            <a:prstDash val="solid"/>
            <a:round/>
            <a:headEnd len="sm" w="sm" type="none"/>
            <a:tailEnd len="sm" w="sm" type="none"/>
          </a:ln>
        </p:spPr>
      </p:pic>
      <p:grpSp>
        <p:nvGrpSpPr>
          <p:cNvPr id="172" name="Google Shape;172;p22"/>
          <p:cNvGrpSpPr/>
          <p:nvPr/>
        </p:nvGrpSpPr>
        <p:grpSpPr>
          <a:xfrm>
            <a:off x="7964730" y="329098"/>
            <a:ext cx="977040" cy="722851"/>
            <a:chOff x="5255200" y="3006475"/>
            <a:chExt cx="511700" cy="378575"/>
          </a:xfrm>
        </p:grpSpPr>
        <p:sp>
          <p:nvSpPr>
            <p:cNvPr id="173" name="Google Shape;173;p22"/>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4262200" y="891500"/>
            <a:ext cx="4469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Margaret Hamilton</a:t>
            </a:r>
            <a:endParaRPr sz="3600"/>
          </a:p>
          <a:p>
            <a:pPr indent="0" lvl="0" marL="0" rtl="0" algn="l">
              <a:spcBef>
                <a:spcPts val="0"/>
              </a:spcBef>
              <a:spcAft>
                <a:spcPts val="0"/>
              </a:spcAft>
              <a:buNone/>
            </a:pPr>
            <a:r>
              <a:rPr lang="en" sz="3600">
                <a:solidFill>
                  <a:srgbClr val="FFB600"/>
                </a:solidFill>
              </a:rPr>
              <a:t>1936 - present</a:t>
            </a:r>
            <a:endParaRPr sz="3600"/>
          </a:p>
        </p:txBody>
      </p:sp>
      <p:sp>
        <p:nvSpPr>
          <p:cNvPr id="180" name="Google Shape;180;p23"/>
          <p:cNvSpPr txBox="1"/>
          <p:nvPr>
            <p:ph idx="1" type="body"/>
          </p:nvPr>
        </p:nvSpPr>
        <p:spPr>
          <a:xfrm>
            <a:off x="4186000" y="2317000"/>
            <a:ext cx="42660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Created the building blocks of software engineering (a term she coined)</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Developed on-board flight software for Apollo 11 mission to land on the Moon</a:t>
            </a:r>
            <a:endParaRPr sz="1400"/>
          </a:p>
        </p:txBody>
      </p:sp>
      <p:pic>
        <p:nvPicPr>
          <p:cNvPr id="181" name="Google Shape;181;p23"/>
          <p:cNvPicPr preferRelativeResize="0"/>
          <p:nvPr/>
        </p:nvPicPr>
        <p:blipFill rotWithShape="1">
          <a:blip r:embed="rId3">
            <a:alphaModFix/>
          </a:blip>
          <a:srcRect b="15996" l="0" r="0" t="3701"/>
          <a:stretch/>
        </p:blipFill>
        <p:spPr>
          <a:xfrm>
            <a:off x="878825" y="891500"/>
            <a:ext cx="3360300" cy="3360300"/>
          </a:xfrm>
          <a:prstGeom prst="ellipse">
            <a:avLst/>
          </a:prstGeom>
          <a:noFill/>
          <a:ln>
            <a:noFill/>
          </a:ln>
        </p:spPr>
      </p:pic>
      <p:sp>
        <p:nvSpPr>
          <p:cNvPr id="182" name="Google Shape;182;p23"/>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83" name="Google Shape;183;p23"/>
          <p:cNvPicPr preferRelativeResize="0"/>
          <p:nvPr/>
        </p:nvPicPr>
        <p:blipFill rotWithShape="1">
          <a:blip r:embed="rId4">
            <a:alphaModFix/>
          </a:blip>
          <a:srcRect b="9891" l="24462" r="11381" t="5563"/>
          <a:stretch/>
        </p:blipFill>
        <p:spPr>
          <a:xfrm>
            <a:off x="432697" y="1636625"/>
            <a:ext cx="1304100" cy="1333800"/>
          </a:xfrm>
          <a:prstGeom prst="ellipse">
            <a:avLst/>
          </a:prstGeom>
          <a:noFill/>
          <a:ln cap="flat" cmpd="sng" w="38100">
            <a:solidFill>
              <a:srgbClr val="FFB600"/>
            </a:solidFill>
            <a:prstDash val="solid"/>
            <a:round/>
            <a:headEnd len="sm" w="sm" type="none"/>
            <a:tailEnd len="sm" w="sm" type="none"/>
          </a:ln>
        </p:spPr>
      </p:pic>
      <p:pic>
        <p:nvPicPr>
          <p:cNvPr id="184" name="Google Shape;184;p23"/>
          <p:cNvPicPr preferRelativeResize="0"/>
          <p:nvPr/>
        </p:nvPicPr>
        <p:blipFill rotWithShape="1">
          <a:blip r:embed="rId5">
            <a:alphaModFix/>
          </a:blip>
          <a:srcRect b="17218" l="24498" r="20694" t="0"/>
          <a:stretch/>
        </p:blipFill>
        <p:spPr>
          <a:xfrm>
            <a:off x="2852068" y="2905025"/>
            <a:ext cx="1673700" cy="1685100"/>
          </a:xfrm>
          <a:prstGeom prst="ellipse">
            <a:avLst/>
          </a:prstGeom>
          <a:noFill/>
          <a:ln cap="flat" cmpd="sng" w="38100">
            <a:solidFill>
              <a:srgbClr val="FFB600"/>
            </a:solidFill>
            <a:prstDash val="solid"/>
            <a:round/>
            <a:headEnd len="sm" w="sm" type="none"/>
            <a:tailEnd len="sm" w="sm" type="none"/>
          </a:ln>
        </p:spPr>
      </p:pic>
      <p:grpSp>
        <p:nvGrpSpPr>
          <p:cNvPr id="185" name="Google Shape;185;p23"/>
          <p:cNvGrpSpPr/>
          <p:nvPr/>
        </p:nvGrpSpPr>
        <p:grpSpPr>
          <a:xfrm>
            <a:off x="7964730" y="329098"/>
            <a:ext cx="977040" cy="722851"/>
            <a:chOff x="5255200" y="3006475"/>
            <a:chExt cx="511700" cy="378575"/>
          </a:xfrm>
        </p:grpSpPr>
        <p:sp>
          <p:nvSpPr>
            <p:cNvPr id="186" name="Google Shape;186;p23"/>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769600" y="891775"/>
            <a:ext cx="3871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Annie Easley </a:t>
            </a:r>
            <a:r>
              <a:rPr lang="en" sz="3600">
                <a:solidFill>
                  <a:srgbClr val="FFB600"/>
                </a:solidFill>
              </a:rPr>
              <a:t>1933 - 2011</a:t>
            </a:r>
            <a:endParaRPr sz="3600"/>
          </a:p>
        </p:txBody>
      </p:sp>
      <p:sp>
        <p:nvSpPr>
          <p:cNvPr id="193" name="Google Shape;193;p24"/>
          <p:cNvSpPr txBox="1"/>
          <p:nvPr>
            <p:ph idx="1" type="body"/>
          </p:nvPr>
        </p:nvSpPr>
        <p:spPr>
          <a:xfrm>
            <a:off x="693400" y="2088675"/>
            <a:ext cx="42639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1958 - Worked at NACA as a “human </a:t>
            </a:r>
            <a:br>
              <a:rPr lang="en" sz="1400">
                <a:solidFill>
                  <a:srgbClr val="5E696C"/>
                </a:solidFill>
              </a:rPr>
            </a:br>
            <a:r>
              <a:rPr lang="en" sz="1400">
                <a:solidFill>
                  <a:srgbClr val="5E696C"/>
                </a:solidFill>
              </a:rPr>
              <a:t>computer”</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Worked for NASA on software for the </a:t>
            </a:r>
            <a:br>
              <a:rPr lang="en" sz="1400">
                <a:solidFill>
                  <a:srgbClr val="5E696C"/>
                </a:solidFill>
              </a:rPr>
            </a:br>
            <a:r>
              <a:rPr lang="en" sz="1400">
                <a:solidFill>
                  <a:srgbClr val="5E696C"/>
                </a:solidFill>
              </a:rPr>
              <a:t>high-energy / Centaur booster rocket</a:t>
            </a:r>
            <a:endParaRPr sz="1400">
              <a:solidFill>
                <a:srgbClr val="5E696C"/>
              </a:solidFill>
            </a:endParaRPr>
          </a:p>
          <a:p>
            <a:pPr indent="-317500" lvl="1" marL="914400" rtl="0" algn="l">
              <a:lnSpc>
                <a:spcPct val="115000"/>
              </a:lnSpc>
              <a:spcBef>
                <a:spcPts val="0"/>
              </a:spcBef>
              <a:spcAft>
                <a:spcPts val="0"/>
              </a:spcAft>
              <a:buClr>
                <a:srgbClr val="5E696C"/>
              </a:buClr>
              <a:buSzPts val="1400"/>
              <a:buChar char="○"/>
            </a:pPr>
            <a:r>
              <a:rPr lang="en" sz="1400">
                <a:solidFill>
                  <a:srgbClr val="5E696C"/>
                </a:solidFill>
              </a:rPr>
              <a:t>Used on Viking, Voyager, and Cassini</a:t>
            </a:r>
            <a:endParaRPr sz="1400">
              <a:solidFill>
                <a:srgbClr val="5E696C"/>
              </a:solidFill>
            </a:endParaRPr>
          </a:p>
          <a:p>
            <a:pPr indent="-317500" lvl="1" marL="914400" rtl="0" algn="l">
              <a:lnSpc>
                <a:spcPct val="115000"/>
              </a:lnSpc>
              <a:spcBef>
                <a:spcPts val="0"/>
              </a:spcBef>
              <a:spcAft>
                <a:spcPts val="0"/>
              </a:spcAft>
              <a:buClr>
                <a:srgbClr val="5E696C"/>
              </a:buClr>
              <a:buSzPts val="1400"/>
              <a:buChar char="○"/>
            </a:pPr>
            <a:r>
              <a:rPr lang="en" sz="1400">
                <a:solidFill>
                  <a:srgbClr val="5E696C"/>
                </a:solidFill>
              </a:rPr>
              <a:t>Variations still used today</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Developed and implemented code for battery used in first hybrid cars</a:t>
            </a:r>
            <a:endParaRPr sz="1400"/>
          </a:p>
        </p:txBody>
      </p:sp>
      <p:pic>
        <p:nvPicPr>
          <p:cNvPr id="194" name="Google Shape;194;p24"/>
          <p:cNvPicPr preferRelativeResize="0"/>
          <p:nvPr/>
        </p:nvPicPr>
        <p:blipFill rotWithShape="1">
          <a:blip r:embed="rId3">
            <a:alphaModFix/>
          </a:blip>
          <a:srcRect b="32965" l="38686" r="12485" t="28994"/>
          <a:stretch/>
        </p:blipFill>
        <p:spPr>
          <a:xfrm>
            <a:off x="4957350" y="891600"/>
            <a:ext cx="3360300" cy="3360300"/>
          </a:xfrm>
          <a:prstGeom prst="ellipse">
            <a:avLst/>
          </a:prstGeom>
          <a:noFill/>
          <a:ln>
            <a:noFill/>
          </a:ln>
        </p:spPr>
      </p:pic>
      <p:sp>
        <p:nvSpPr>
          <p:cNvPr id="195" name="Google Shape;195;p2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96" name="Google Shape;196;p24"/>
          <p:cNvPicPr preferRelativeResize="0"/>
          <p:nvPr/>
        </p:nvPicPr>
        <p:blipFill rotWithShape="1">
          <a:blip r:embed="rId4">
            <a:alphaModFix/>
          </a:blip>
          <a:srcRect b="18903" l="0" r="0" t="1535"/>
          <a:stretch/>
        </p:blipFill>
        <p:spPr>
          <a:xfrm>
            <a:off x="4402425" y="563500"/>
            <a:ext cx="1945500" cy="1935000"/>
          </a:xfrm>
          <a:prstGeom prst="ellipse">
            <a:avLst/>
          </a:prstGeom>
          <a:noFill/>
          <a:ln cap="flat" cmpd="sng" w="38100">
            <a:solidFill>
              <a:srgbClr val="FFB600"/>
            </a:solidFill>
            <a:prstDash val="solid"/>
            <a:round/>
            <a:headEnd len="sm" w="sm" type="none"/>
            <a:tailEnd len="sm" w="sm" type="none"/>
          </a:ln>
        </p:spPr>
      </p:pic>
      <p:grpSp>
        <p:nvGrpSpPr>
          <p:cNvPr id="197" name="Google Shape;197;p24"/>
          <p:cNvGrpSpPr/>
          <p:nvPr/>
        </p:nvGrpSpPr>
        <p:grpSpPr>
          <a:xfrm>
            <a:off x="7964730" y="329098"/>
            <a:ext cx="977040" cy="722851"/>
            <a:chOff x="5255200" y="3006475"/>
            <a:chExt cx="511700" cy="378575"/>
          </a:xfrm>
        </p:grpSpPr>
        <p:sp>
          <p:nvSpPr>
            <p:cNvPr id="198" name="Google Shape;198;p24"/>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4747819" y="891600"/>
            <a:ext cx="4107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Radia Perlman </a:t>
            </a:r>
            <a:r>
              <a:rPr lang="en" sz="3600">
                <a:solidFill>
                  <a:srgbClr val="FFB600"/>
                </a:solidFill>
              </a:rPr>
              <a:t>1951 - present</a:t>
            </a:r>
            <a:endParaRPr sz="3600"/>
          </a:p>
        </p:txBody>
      </p:sp>
      <p:sp>
        <p:nvSpPr>
          <p:cNvPr id="205" name="Google Shape;205;p25"/>
          <p:cNvSpPr txBox="1"/>
          <p:nvPr>
            <p:ph idx="1" type="body"/>
          </p:nvPr>
        </p:nvSpPr>
        <p:spPr>
          <a:xfrm>
            <a:off x="4699175" y="2088500"/>
            <a:ext cx="42426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1984 - invented the protocols for routing network traffic</a:t>
            </a:r>
            <a:endParaRPr sz="1400">
              <a:solidFill>
                <a:srgbClr val="5E696C"/>
              </a:solidFill>
            </a:endParaRPr>
          </a:p>
          <a:p>
            <a:pPr indent="-317500" lvl="1" marL="914400" rtl="0" algn="l">
              <a:lnSpc>
                <a:spcPct val="115000"/>
              </a:lnSpc>
              <a:spcBef>
                <a:spcPts val="0"/>
              </a:spcBef>
              <a:spcAft>
                <a:spcPts val="0"/>
              </a:spcAft>
              <a:buClr>
                <a:srgbClr val="5E696C"/>
              </a:buClr>
              <a:buSzPts val="1400"/>
              <a:buChar char="○"/>
            </a:pPr>
            <a:r>
              <a:rPr lang="en" sz="1400">
                <a:solidFill>
                  <a:srgbClr val="5E696C"/>
                </a:solidFill>
              </a:rPr>
              <a:t>Basically invented the internet</a:t>
            </a:r>
            <a:endParaRPr sz="1400">
              <a:solidFill>
                <a:srgbClr val="5E696C"/>
              </a:solidFill>
            </a:endParaRPr>
          </a:p>
        </p:txBody>
      </p:sp>
      <p:sp>
        <p:nvSpPr>
          <p:cNvPr id="206" name="Google Shape;206;p2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07" name="Google Shape;207;p25"/>
          <p:cNvGrpSpPr/>
          <p:nvPr/>
        </p:nvGrpSpPr>
        <p:grpSpPr>
          <a:xfrm>
            <a:off x="7964730" y="329098"/>
            <a:ext cx="977040" cy="722851"/>
            <a:chOff x="5255200" y="3006475"/>
            <a:chExt cx="511700" cy="378575"/>
          </a:xfrm>
        </p:grpSpPr>
        <p:sp>
          <p:nvSpPr>
            <p:cNvPr id="208" name="Google Shape;208;p25"/>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 name="Google Shape;210;p25"/>
          <p:cNvPicPr preferRelativeResize="0"/>
          <p:nvPr/>
        </p:nvPicPr>
        <p:blipFill rotWithShape="1">
          <a:blip r:embed="rId3">
            <a:alphaModFix/>
          </a:blip>
          <a:srcRect b="10000" l="0" r="0" t="10000"/>
          <a:stretch/>
        </p:blipFill>
        <p:spPr>
          <a:xfrm flipH="1">
            <a:off x="1294525" y="1230000"/>
            <a:ext cx="3360300" cy="3360300"/>
          </a:xfrm>
          <a:prstGeom prst="ellipse">
            <a:avLst/>
          </a:prstGeom>
          <a:noFill/>
          <a:ln>
            <a:noFill/>
          </a:ln>
        </p:spPr>
      </p:pic>
      <p:pic>
        <p:nvPicPr>
          <p:cNvPr id="211" name="Google Shape;211;p25"/>
          <p:cNvPicPr preferRelativeResize="0"/>
          <p:nvPr/>
        </p:nvPicPr>
        <p:blipFill rotWithShape="1">
          <a:blip r:embed="rId4">
            <a:alphaModFix/>
          </a:blip>
          <a:srcRect b="31637" l="0" r="0" t="2036"/>
          <a:stretch/>
        </p:blipFill>
        <p:spPr>
          <a:xfrm>
            <a:off x="208100" y="329100"/>
            <a:ext cx="1945500" cy="1935000"/>
          </a:xfrm>
          <a:prstGeom prst="ellipse">
            <a:avLst/>
          </a:prstGeom>
          <a:noFill/>
          <a:ln cap="flat" cmpd="sng" w="38100">
            <a:solidFill>
              <a:srgbClr val="FFB6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769600" y="891775"/>
            <a:ext cx="3871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Lynn Conway</a:t>
            </a:r>
            <a:r>
              <a:rPr lang="en" sz="3600"/>
              <a:t> </a:t>
            </a:r>
            <a:r>
              <a:rPr lang="en" sz="3600">
                <a:solidFill>
                  <a:srgbClr val="FFB600"/>
                </a:solidFill>
              </a:rPr>
              <a:t>1938 - present</a:t>
            </a:r>
            <a:endParaRPr sz="3600"/>
          </a:p>
        </p:txBody>
      </p:sp>
      <p:sp>
        <p:nvSpPr>
          <p:cNvPr id="217" name="Google Shape;217;p26"/>
          <p:cNvSpPr txBox="1"/>
          <p:nvPr>
            <p:ph idx="1" type="body"/>
          </p:nvPr>
        </p:nvSpPr>
        <p:spPr>
          <a:xfrm>
            <a:off x="693400" y="2088675"/>
            <a:ext cx="4263900" cy="1935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B600"/>
              </a:buClr>
              <a:buSzPts val="1400"/>
              <a:buChar char="●"/>
            </a:pPr>
            <a:r>
              <a:rPr lang="en" sz="1400">
                <a:solidFill>
                  <a:srgbClr val="5E696C"/>
                </a:solidFill>
              </a:rPr>
              <a:t>Pioneer of </a:t>
            </a:r>
            <a:r>
              <a:rPr lang="en" sz="1400">
                <a:solidFill>
                  <a:srgbClr val="5E696C"/>
                </a:solidFill>
              </a:rPr>
              <a:t>microelectronics</a:t>
            </a:r>
            <a:r>
              <a:rPr lang="en" sz="1400">
                <a:solidFill>
                  <a:srgbClr val="5E696C"/>
                </a:solidFill>
              </a:rPr>
              <a:t> chip design</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Much of modern silicon chip design revolution is based on her work</a:t>
            </a:r>
            <a:endParaRPr sz="1400">
              <a:solidFill>
                <a:srgbClr val="5E696C"/>
              </a:solidFill>
            </a:endParaRPr>
          </a:p>
          <a:p>
            <a:pPr indent="-317500" lvl="0" marL="457200" marR="0" rtl="0" algn="l">
              <a:lnSpc>
                <a:spcPct val="115000"/>
              </a:lnSpc>
              <a:spcBef>
                <a:spcPts val="0"/>
              </a:spcBef>
              <a:spcAft>
                <a:spcPts val="0"/>
              </a:spcAft>
              <a:buClr>
                <a:srgbClr val="FFB600"/>
              </a:buClr>
              <a:buSzPts val="1400"/>
              <a:buFont typeface="Raleway Light"/>
              <a:buChar char="●"/>
            </a:pPr>
            <a:r>
              <a:rPr lang="en" sz="1400">
                <a:solidFill>
                  <a:srgbClr val="5E696C"/>
                </a:solidFill>
              </a:rPr>
              <a:t>Worked for IBM and Xerox</a:t>
            </a:r>
            <a:endParaRPr sz="1400">
              <a:solidFill>
                <a:srgbClr val="5E696C"/>
              </a:solidFill>
            </a:endParaRPr>
          </a:p>
          <a:p>
            <a:pPr indent="-317500" lvl="0" marL="457200" rtl="0" algn="l">
              <a:lnSpc>
                <a:spcPct val="115000"/>
              </a:lnSpc>
              <a:spcBef>
                <a:spcPts val="0"/>
              </a:spcBef>
              <a:spcAft>
                <a:spcPts val="0"/>
              </a:spcAft>
              <a:buClr>
                <a:srgbClr val="FFB600"/>
              </a:buClr>
              <a:buSzPts val="1400"/>
              <a:buChar char="●"/>
            </a:pPr>
            <a:r>
              <a:rPr lang="en" sz="1400">
                <a:solidFill>
                  <a:srgbClr val="5E696C"/>
                </a:solidFill>
              </a:rPr>
              <a:t>Invented a method for issuing multiple out-of-order instructions</a:t>
            </a:r>
            <a:endParaRPr sz="1400">
              <a:solidFill>
                <a:srgbClr val="5E696C"/>
              </a:solidFill>
            </a:endParaRPr>
          </a:p>
          <a:p>
            <a:pPr indent="-317500" lvl="1" marL="914400" rtl="0" algn="l">
              <a:lnSpc>
                <a:spcPct val="115000"/>
              </a:lnSpc>
              <a:spcBef>
                <a:spcPts val="0"/>
              </a:spcBef>
              <a:spcAft>
                <a:spcPts val="0"/>
              </a:spcAft>
              <a:buClr>
                <a:srgbClr val="5E696C"/>
              </a:buClr>
              <a:buSzPts val="1400"/>
              <a:buChar char="○"/>
            </a:pPr>
            <a:r>
              <a:rPr lang="en" sz="1400">
                <a:solidFill>
                  <a:srgbClr val="5E696C"/>
                </a:solidFill>
              </a:rPr>
              <a:t>Largely uncredited</a:t>
            </a:r>
            <a:endParaRPr sz="1400">
              <a:solidFill>
                <a:srgbClr val="5E696C"/>
              </a:solidFill>
            </a:endParaRPr>
          </a:p>
          <a:p>
            <a:pPr indent="0" lvl="0" marL="0" rtl="0" algn="l">
              <a:lnSpc>
                <a:spcPct val="115000"/>
              </a:lnSpc>
              <a:spcBef>
                <a:spcPts val="1600"/>
              </a:spcBef>
              <a:spcAft>
                <a:spcPts val="1600"/>
              </a:spcAft>
              <a:buNone/>
            </a:pPr>
            <a:r>
              <a:t/>
            </a:r>
            <a:endParaRPr sz="1400">
              <a:solidFill>
                <a:srgbClr val="5E696C"/>
              </a:solidFill>
            </a:endParaRPr>
          </a:p>
        </p:txBody>
      </p:sp>
      <p:pic>
        <p:nvPicPr>
          <p:cNvPr id="218" name="Google Shape;218;p26"/>
          <p:cNvPicPr preferRelativeResize="0"/>
          <p:nvPr/>
        </p:nvPicPr>
        <p:blipFill rotWithShape="1">
          <a:blip r:embed="rId3">
            <a:alphaModFix/>
          </a:blip>
          <a:srcRect b="30650" l="11932" r="-1650" t="1252"/>
          <a:stretch/>
        </p:blipFill>
        <p:spPr>
          <a:xfrm>
            <a:off x="4957350" y="891600"/>
            <a:ext cx="3360300" cy="3360300"/>
          </a:xfrm>
          <a:prstGeom prst="ellipse">
            <a:avLst/>
          </a:prstGeom>
          <a:noFill/>
          <a:ln>
            <a:noFill/>
          </a:ln>
        </p:spPr>
      </p:pic>
      <p:sp>
        <p:nvSpPr>
          <p:cNvPr id="219" name="Google Shape;219;p2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20" name="Google Shape;220;p26"/>
          <p:cNvPicPr preferRelativeResize="0"/>
          <p:nvPr/>
        </p:nvPicPr>
        <p:blipFill rotWithShape="1">
          <a:blip r:embed="rId4">
            <a:alphaModFix/>
          </a:blip>
          <a:srcRect b="20453" l="0" r="0" t="4763"/>
          <a:stretch/>
        </p:blipFill>
        <p:spPr>
          <a:xfrm>
            <a:off x="4402425" y="563500"/>
            <a:ext cx="1945500" cy="1935000"/>
          </a:xfrm>
          <a:prstGeom prst="ellipse">
            <a:avLst/>
          </a:prstGeom>
          <a:noFill/>
          <a:ln cap="flat" cmpd="sng" w="38100">
            <a:solidFill>
              <a:srgbClr val="FFB600"/>
            </a:solidFill>
            <a:prstDash val="solid"/>
            <a:round/>
            <a:headEnd len="sm" w="sm" type="none"/>
            <a:tailEnd len="sm" w="sm" type="none"/>
          </a:ln>
        </p:spPr>
      </p:pic>
      <p:grpSp>
        <p:nvGrpSpPr>
          <p:cNvPr id="221" name="Google Shape;221;p26"/>
          <p:cNvGrpSpPr/>
          <p:nvPr/>
        </p:nvGrpSpPr>
        <p:grpSpPr>
          <a:xfrm>
            <a:off x="7964730" y="329098"/>
            <a:ext cx="977040" cy="722851"/>
            <a:chOff x="5255200" y="3006475"/>
            <a:chExt cx="511700" cy="378575"/>
          </a:xfrm>
        </p:grpSpPr>
        <p:sp>
          <p:nvSpPr>
            <p:cNvPr id="222" name="Google Shape;222;p26"/>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4747819" y="891600"/>
            <a:ext cx="4107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Karen Sprack Jones</a:t>
            </a:r>
            <a:endParaRPr sz="3600"/>
          </a:p>
        </p:txBody>
      </p:sp>
      <p:sp>
        <p:nvSpPr>
          <p:cNvPr id="229" name="Google Shape;229;p27"/>
          <p:cNvSpPr txBox="1"/>
          <p:nvPr>
            <p:ph idx="1" type="body"/>
          </p:nvPr>
        </p:nvSpPr>
        <p:spPr>
          <a:xfrm>
            <a:off x="4699175" y="2088500"/>
            <a:ext cx="4242600" cy="1935000"/>
          </a:xfrm>
          <a:prstGeom prst="rect">
            <a:avLst/>
          </a:prstGeom>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FFB600"/>
              </a:buClr>
              <a:buSzPts val="1400"/>
              <a:buFont typeface="Raleway Light"/>
              <a:buChar char="●"/>
            </a:pPr>
            <a:r>
              <a:rPr lang="en" sz="1400">
                <a:solidFill>
                  <a:srgbClr val="5E696C"/>
                </a:solidFill>
              </a:rPr>
              <a:t>Mother of Search Engines</a:t>
            </a:r>
            <a:endParaRPr sz="1400">
              <a:solidFill>
                <a:srgbClr val="5E696C"/>
              </a:solidFill>
            </a:endParaRPr>
          </a:p>
          <a:p>
            <a:pPr indent="-317500" lvl="1" marL="914400" marR="0" rtl="0" algn="l">
              <a:lnSpc>
                <a:spcPct val="115000"/>
              </a:lnSpc>
              <a:spcBef>
                <a:spcPts val="0"/>
              </a:spcBef>
              <a:spcAft>
                <a:spcPts val="0"/>
              </a:spcAft>
              <a:buClr>
                <a:srgbClr val="5E696C"/>
              </a:buClr>
              <a:buSzPts val="1400"/>
              <a:buChar char="○"/>
            </a:pPr>
            <a:r>
              <a:rPr lang="en" sz="1400" u="sng">
                <a:solidFill>
                  <a:schemeClr val="hlink"/>
                </a:solidFill>
                <a:hlinkClick r:id="rId3"/>
              </a:rPr>
              <a:t>https://www.nytimes.com/2019/01/02/obituaries/karen-sparck-jones-overlooked.html?smid=fb-nytimes&amp;amp;smtyp=cur</a:t>
            </a:r>
            <a:endParaRPr sz="1400">
              <a:solidFill>
                <a:srgbClr val="5E696C"/>
              </a:solidFill>
            </a:endParaRPr>
          </a:p>
          <a:p>
            <a:pPr indent="-317500" lvl="0" marL="457200" marR="0" rtl="0" algn="l">
              <a:lnSpc>
                <a:spcPct val="115000"/>
              </a:lnSpc>
              <a:spcBef>
                <a:spcPts val="0"/>
              </a:spcBef>
              <a:spcAft>
                <a:spcPts val="0"/>
              </a:spcAft>
              <a:buClr>
                <a:srgbClr val="5E696C"/>
              </a:buClr>
              <a:buSzPts val="1400"/>
              <a:buChar char="●"/>
            </a:pPr>
            <a:r>
              <a:rPr lang="en" sz="1400">
                <a:solidFill>
                  <a:srgbClr val="5E696C"/>
                </a:solidFill>
              </a:rPr>
              <a:t>“Computing is too important to be left to men.”</a:t>
            </a:r>
            <a:endParaRPr sz="1400">
              <a:solidFill>
                <a:srgbClr val="5E696C"/>
              </a:solidFill>
            </a:endParaRPr>
          </a:p>
          <a:p>
            <a:pPr indent="0" lvl="0" marL="0" marR="0" rtl="0" algn="l">
              <a:lnSpc>
                <a:spcPct val="115000"/>
              </a:lnSpc>
              <a:spcBef>
                <a:spcPts val="1600"/>
              </a:spcBef>
              <a:spcAft>
                <a:spcPts val="1600"/>
              </a:spcAft>
              <a:buNone/>
            </a:pPr>
            <a:r>
              <a:t/>
            </a:r>
            <a:endParaRPr sz="1400">
              <a:solidFill>
                <a:srgbClr val="5E696C"/>
              </a:solidFill>
            </a:endParaRPr>
          </a:p>
        </p:txBody>
      </p:sp>
      <p:sp>
        <p:nvSpPr>
          <p:cNvPr id="230" name="Google Shape;230;p2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31" name="Google Shape;231;p27"/>
          <p:cNvGrpSpPr/>
          <p:nvPr/>
        </p:nvGrpSpPr>
        <p:grpSpPr>
          <a:xfrm>
            <a:off x="7964730" y="329098"/>
            <a:ext cx="977040" cy="722851"/>
            <a:chOff x="5255200" y="3006475"/>
            <a:chExt cx="511700" cy="378575"/>
          </a:xfrm>
        </p:grpSpPr>
        <p:sp>
          <p:nvSpPr>
            <p:cNvPr id="232" name="Google Shape;232;p27"/>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28"/>
          <p:cNvSpPr txBox="1"/>
          <p:nvPr>
            <p:ph idx="4294967295" type="title"/>
          </p:nvPr>
        </p:nvSpPr>
        <p:spPr>
          <a:xfrm>
            <a:off x="657225" y="2688500"/>
            <a:ext cx="7799100" cy="177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chemeClr val="lt1"/>
                </a:solidFill>
              </a:rPr>
              <a:t>So what gives</a:t>
            </a:r>
            <a:r>
              <a:rPr b="0" lang="en" sz="4800">
                <a:solidFill>
                  <a:schemeClr val="lt1"/>
                </a:solidFill>
              </a:rPr>
              <a:t>?</a:t>
            </a:r>
            <a:endParaRPr b="0" sz="4800">
              <a:solidFill>
                <a:schemeClr val="lt1"/>
              </a:solidFill>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Historically female</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Becomes male dominated in late 1980s</a:t>
            </a:r>
            <a:endParaRPr sz="2400">
              <a:solidFill>
                <a:schemeClr val="lt1"/>
              </a:solidFill>
              <a:latin typeface="Raleway"/>
              <a:ea typeface="Raleway"/>
              <a:cs typeface="Raleway"/>
              <a:sym typeface="Raleway"/>
            </a:endParaRPr>
          </a:p>
        </p:txBody>
      </p:sp>
      <p:sp>
        <p:nvSpPr>
          <p:cNvPr id="239" name="Google Shape;239;p2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40" name="Google Shape;240;p28"/>
          <p:cNvSpPr/>
          <p:nvPr/>
        </p:nvSpPr>
        <p:spPr>
          <a:xfrm>
            <a:off x="7898274" y="304400"/>
            <a:ext cx="898168" cy="812138"/>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Situation</a:t>
            </a:r>
            <a:endParaRPr/>
          </a:p>
        </p:txBody>
      </p:sp>
      <p:sp>
        <p:nvSpPr>
          <p:cNvPr id="246" name="Google Shape;246;p29"/>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happened and where to go from here</a:t>
            </a:r>
            <a:endParaRPr/>
          </a:p>
        </p:txBody>
      </p:sp>
      <p:sp>
        <p:nvSpPr>
          <p:cNvPr id="247" name="Google Shape;247;p29"/>
          <p:cNvSpPr txBox="1"/>
          <p:nvPr/>
        </p:nvSpPr>
        <p:spPr>
          <a:xfrm>
            <a:off x="7811325" y="0"/>
            <a:ext cx="960900" cy="13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Raleway ExtraBold"/>
                <a:ea typeface="Raleway ExtraBold"/>
                <a:cs typeface="Raleway ExtraBold"/>
                <a:sym typeface="Raleway ExtraBold"/>
              </a:rPr>
              <a:t>3</a:t>
            </a:r>
            <a:endParaRPr sz="9600">
              <a:solidFill>
                <a:srgbClr val="434343"/>
              </a:solidFill>
              <a:latin typeface="Raleway ExtraBold"/>
              <a:ea typeface="Raleway ExtraBold"/>
              <a:cs typeface="Raleway ExtraBold"/>
              <a:sym typeface="Raleway ExtraBold"/>
            </a:endParaRPr>
          </a:p>
        </p:txBody>
      </p:sp>
      <p:pic>
        <p:nvPicPr>
          <p:cNvPr id="248" name="Google Shape;248;p29"/>
          <p:cNvPicPr preferRelativeResize="0"/>
          <p:nvPr/>
        </p:nvPicPr>
        <p:blipFill>
          <a:blip r:embed="rId3">
            <a:alphaModFix/>
          </a:blip>
          <a:stretch>
            <a:fillRect/>
          </a:stretch>
        </p:blipFill>
        <p:spPr>
          <a:xfrm>
            <a:off x="4417726" y="498425"/>
            <a:ext cx="3393600" cy="26355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698150" y="1087875"/>
            <a:ext cx="4658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 1984 </a:t>
            </a:r>
            <a:br>
              <a:rPr lang="en" sz="3000"/>
            </a:br>
            <a:r>
              <a:rPr lang="en" sz="3000"/>
              <a:t>the percentage </a:t>
            </a:r>
            <a:br>
              <a:rPr lang="en" sz="3000"/>
            </a:br>
            <a:r>
              <a:rPr lang="en" sz="3000"/>
              <a:t>of women in </a:t>
            </a:r>
            <a:br>
              <a:rPr lang="en" sz="3000"/>
            </a:br>
            <a:r>
              <a:rPr lang="en" sz="3000"/>
              <a:t>computer </a:t>
            </a:r>
            <a:br>
              <a:rPr lang="en" sz="3000"/>
            </a:br>
            <a:r>
              <a:rPr lang="en" sz="3000"/>
              <a:t>science flattened,</a:t>
            </a:r>
            <a:br>
              <a:rPr lang="en" sz="3000"/>
            </a:br>
            <a:r>
              <a:rPr lang="en" sz="3000"/>
              <a:t>then plunged</a:t>
            </a:r>
            <a:endParaRPr sz="3000"/>
          </a:p>
        </p:txBody>
      </p:sp>
      <p:sp>
        <p:nvSpPr>
          <p:cNvPr id="254" name="Google Shape;254;p3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55" name="Google Shape;255;p30"/>
          <p:cNvGrpSpPr/>
          <p:nvPr/>
        </p:nvGrpSpPr>
        <p:grpSpPr>
          <a:xfrm>
            <a:off x="3703042" y="600903"/>
            <a:ext cx="4036590" cy="3941676"/>
            <a:chOff x="2256567" y="677103"/>
            <a:chExt cx="4036590" cy="3941676"/>
          </a:xfrm>
        </p:grpSpPr>
        <p:sp>
          <p:nvSpPr>
            <p:cNvPr id="256" name="Google Shape;256;p30"/>
            <p:cNvSpPr/>
            <p:nvPr/>
          </p:nvSpPr>
          <p:spPr>
            <a:xfrm rot="-6597333">
              <a:off x="4296826" y="3950027"/>
              <a:ext cx="586303" cy="586303"/>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sp>
          <p:nvSpPr>
            <p:cNvPr id="257" name="Google Shape;257;p30"/>
            <p:cNvSpPr/>
            <p:nvPr/>
          </p:nvSpPr>
          <p:spPr>
            <a:xfrm rot="-6599386">
              <a:off x="2318596" y="1407533"/>
              <a:ext cx="440541" cy="440541"/>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sp>
          <p:nvSpPr>
            <p:cNvPr id="258" name="Google Shape;258;p30"/>
            <p:cNvSpPr/>
            <p:nvPr/>
          </p:nvSpPr>
          <p:spPr>
            <a:xfrm rot="-6598839">
              <a:off x="2887641" y="2346984"/>
              <a:ext cx="1199287" cy="1199287"/>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sp>
          <p:nvSpPr>
            <p:cNvPr id="259" name="Google Shape;259;p30"/>
            <p:cNvSpPr/>
            <p:nvPr/>
          </p:nvSpPr>
          <p:spPr>
            <a:xfrm rot="-6598620">
              <a:off x="4374916" y="913763"/>
              <a:ext cx="1681581" cy="1681581"/>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sp>
          <p:nvSpPr>
            <p:cNvPr id="260" name="Google Shape;260;p30"/>
            <p:cNvSpPr/>
            <p:nvPr/>
          </p:nvSpPr>
          <p:spPr>
            <a:xfrm rot="-6597866">
              <a:off x="2661829" y="2208216"/>
              <a:ext cx="629106" cy="629106"/>
            </a:xfrm>
            <a:prstGeom prst="ellipse">
              <a:avLst/>
            </a:pr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sp>
          <p:nvSpPr>
            <p:cNvPr id="261" name="Google Shape;261;p30"/>
            <p:cNvSpPr/>
            <p:nvPr/>
          </p:nvSpPr>
          <p:spPr>
            <a:xfrm rot="-6597701">
              <a:off x="3267625" y="1113818"/>
              <a:ext cx="274172" cy="274172"/>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aleway Light"/>
                <a:ea typeface="Raleway Light"/>
                <a:cs typeface="Raleway Light"/>
                <a:sym typeface="Raleway Light"/>
              </a:endParaRPr>
            </a:p>
          </p:txBody>
        </p:sp>
      </p:grpSp>
      <p:grpSp>
        <p:nvGrpSpPr>
          <p:cNvPr id="262" name="Google Shape;262;p30"/>
          <p:cNvGrpSpPr/>
          <p:nvPr/>
        </p:nvGrpSpPr>
        <p:grpSpPr>
          <a:xfrm>
            <a:off x="5893669" y="1739566"/>
            <a:ext cx="2440200" cy="2440200"/>
            <a:chOff x="4447194" y="1815766"/>
            <a:chExt cx="2440200" cy="2440200"/>
          </a:xfrm>
        </p:grpSpPr>
        <p:sp>
          <p:nvSpPr>
            <p:cNvPr id="263" name="Google Shape;263;p30"/>
            <p:cNvSpPr/>
            <p:nvPr/>
          </p:nvSpPr>
          <p:spPr>
            <a:xfrm>
              <a:off x="4447194" y="1815766"/>
              <a:ext cx="2440200" cy="2440200"/>
            </a:xfrm>
            <a:prstGeom prst="ellipse">
              <a:avLst/>
            </a:prstGeom>
            <a:solidFill>
              <a:srgbClr val="FFB600"/>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695C"/>
                </a:solidFill>
                <a:latin typeface="Raleway Light"/>
                <a:ea typeface="Raleway Light"/>
                <a:cs typeface="Raleway Light"/>
                <a:sym typeface="Raleway Light"/>
              </a:endParaRPr>
            </a:p>
          </p:txBody>
        </p:sp>
        <p:sp>
          <p:nvSpPr>
            <p:cNvPr id="264" name="Google Shape;264;p30"/>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Light"/>
                  <a:ea typeface="Raleway Light"/>
                  <a:cs typeface="Raleway Light"/>
                  <a:sym typeface="Raleway Light"/>
                </a:rPr>
                <a:t>Personal computers become common in U.S. homes</a:t>
              </a:r>
              <a:endParaRPr sz="1200">
                <a:solidFill>
                  <a:srgbClr val="FFFFFF"/>
                </a:solidFill>
                <a:latin typeface="Raleway Light"/>
                <a:ea typeface="Raleway Light"/>
                <a:cs typeface="Raleway Light"/>
                <a:sym typeface="Raleway Light"/>
              </a:endParaRPr>
            </a:p>
          </p:txBody>
        </p:sp>
      </p:grpSp>
      <p:grpSp>
        <p:nvGrpSpPr>
          <p:cNvPr id="265" name="Google Shape;265;p30"/>
          <p:cNvGrpSpPr/>
          <p:nvPr/>
        </p:nvGrpSpPr>
        <p:grpSpPr>
          <a:xfrm>
            <a:off x="5013412" y="1297853"/>
            <a:ext cx="1423800" cy="1423800"/>
            <a:chOff x="3490737" y="1374053"/>
            <a:chExt cx="1423800" cy="1423800"/>
          </a:xfrm>
        </p:grpSpPr>
        <p:sp>
          <p:nvSpPr>
            <p:cNvPr id="266" name="Google Shape;266;p30"/>
            <p:cNvSpPr/>
            <p:nvPr/>
          </p:nvSpPr>
          <p:spPr>
            <a:xfrm>
              <a:off x="3490737" y="1374053"/>
              <a:ext cx="1423800" cy="1423800"/>
            </a:xfrm>
            <a:prstGeom prst="ellipse">
              <a:avLst/>
            </a:prstGeom>
            <a:solidFill>
              <a:srgbClr val="F1C23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695C"/>
                </a:solidFill>
                <a:latin typeface="Raleway Light"/>
                <a:ea typeface="Raleway Light"/>
                <a:cs typeface="Raleway Light"/>
                <a:sym typeface="Raleway Light"/>
              </a:endParaRPr>
            </a:p>
          </p:txBody>
        </p:sp>
        <p:sp>
          <p:nvSpPr>
            <p:cNvPr id="267" name="Google Shape;267;p30"/>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aleway Light"/>
                  <a:ea typeface="Raleway Light"/>
                  <a:cs typeface="Raleway Light"/>
                  <a:sym typeface="Raleway Light"/>
                </a:rPr>
                <a:t>Marketed almost exclusively to men</a:t>
              </a:r>
              <a:r>
                <a:rPr b="1" lang="en" sz="1000">
                  <a:solidFill>
                    <a:srgbClr val="FFFFFF"/>
                  </a:solidFill>
                  <a:latin typeface="Raleway"/>
                  <a:ea typeface="Raleway"/>
                  <a:cs typeface="Raleway"/>
                  <a:sym typeface="Raleway"/>
                </a:rPr>
                <a:t> </a:t>
              </a:r>
              <a:r>
                <a:rPr lang="en" sz="1000">
                  <a:solidFill>
                    <a:srgbClr val="FFFFFF"/>
                  </a:solidFill>
                  <a:latin typeface="Raleway Light"/>
                  <a:ea typeface="Raleway Light"/>
                  <a:cs typeface="Raleway Light"/>
                  <a:sym typeface="Raleway Light"/>
                </a:rPr>
                <a:t>and boys</a:t>
              </a:r>
              <a:endParaRPr sz="1000">
                <a:solidFill>
                  <a:srgbClr val="FFFFFF"/>
                </a:solidFill>
                <a:latin typeface="Raleway Light"/>
                <a:ea typeface="Raleway Light"/>
                <a:cs typeface="Raleway Light"/>
                <a:sym typeface="Raleway Light"/>
              </a:endParaRPr>
            </a:p>
          </p:txBody>
        </p:sp>
      </p:grpSp>
      <p:grpSp>
        <p:nvGrpSpPr>
          <p:cNvPr id="268" name="Google Shape;268;p30"/>
          <p:cNvGrpSpPr/>
          <p:nvPr/>
        </p:nvGrpSpPr>
        <p:grpSpPr>
          <a:xfrm>
            <a:off x="4672228" y="2862089"/>
            <a:ext cx="1498800" cy="1498800"/>
            <a:chOff x="644203" y="3718814"/>
            <a:chExt cx="1498800" cy="1498800"/>
          </a:xfrm>
        </p:grpSpPr>
        <p:sp>
          <p:nvSpPr>
            <p:cNvPr id="269" name="Google Shape;269;p30"/>
            <p:cNvSpPr/>
            <p:nvPr/>
          </p:nvSpPr>
          <p:spPr>
            <a:xfrm>
              <a:off x="644203" y="3718814"/>
              <a:ext cx="1498800" cy="1498800"/>
            </a:xfrm>
            <a:prstGeom prst="ellipse">
              <a:avLst/>
            </a:prstGeom>
            <a:solidFill>
              <a:srgbClr val="F1C23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695C"/>
                </a:solidFill>
                <a:latin typeface="Raleway Light"/>
                <a:ea typeface="Raleway Light"/>
                <a:cs typeface="Raleway Light"/>
                <a:sym typeface="Raleway Light"/>
              </a:endParaRPr>
            </a:p>
          </p:txBody>
        </p:sp>
        <p:sp>
          <p:nvSpPr>
            <p:cNvPr id="270" name="Google Shape;270;p30"/>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aleway Light"/>
                  <a:ea typeface="Raleway Light"/>
                  <a:cs typeface="Raleway Light"/>
                  <a:sym typeface="Raleway Light"/>
                </a:rPr>
                <a:t>Primarily for games and simple word processing</a:t>
              </a:r>
              <a:endParaRPr sz="1000">
                <a:solidFill>
                  <a:srgbClr val="FFFFFF"/>
                </a:solidFill>
                <a:latin typeface="Raleway Light"/>
                <a:ea typeface="Raleway Light"/>
                <a:cs typeface="Raleway Light"/>
                <a:sym typeface="Raleway Light"/>
              </a:endParaRPr>
            </a:p>
          </p:txBody>
        </p:sp>
      </p:grpSp>
      <p:grpSp>
        <p:nvGrpSpPr>
          <p:cNvPr id="271" name="Google Shape;271;p30"/>
          <p:cNvGrpSpPr/>
          <p:nvPr/>
        </p:nvGrpSpPr>
        <p:grpSpPr>
          <a:xfrm>
            <a:off x="7334059" y="1114293"/>
            <a:ext cx="1030262" cy="1030262"/>
            <a:chOff x="3490737" y="1374053"/>
            <a:chExt cx="1423800" cy="1423800"/>
          </a:xfrm>
        </p:grpSpPr>
        <p:sp>
          <p:nvSpPr>
            <p:cNvPr id="272" name="Google Shape;272;p30"/>
            <p:cNvSpPr/>
            <p:nvPr/>
          </p:nvSpPr>
          <p:spPr>
            <a:xfrm>
              <a:off x="3490737" y="1374053"/>
              <a:ext cx="1423800" cy="1423800"/>
            </a:xfrm>
            <a:prstGeom prst="ellipse">
              <a:avLst/>
            </a:prstGeom>
            <a:solidFill>
              <a:srgbClr val="F1C23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900">
                <a:solidFill>
                  <a:srgbClr val="00695C"/>
                </a:solidFill>
                <a:latin typeface="Raleway Light"/>
                <a:ea typeface="Raleway Light"/>
                <a:cs typeface="Raleway Light"/>
                <a:sym typeface="Raleway Light"/>
              </a:endParaRPr>
            </a:p>
          </p:txBody>
        </p:sp>
        <p:sp>
          <p:nvSpPr>
            <p:cNvPr id="273" name="Google Shape;273;p30"/>
            <p:cNvSpPr txBox="1"/>
            <p:nvPr/>
          </p:nvSpPr>
          <p:spPr>
            <a:xfrm>
              <a:off x="3595582" y="1659995"/>
              <a:ext cx="12141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aleway Light"/>
                  <a:ea typeface="Raleway Light"/>
                  <a:cs typeface="Raleway Light"/>
                  <a:sym typeface="Raleway Light"/>
                </a:rPr>
                <a:t>“Computers are for boys”</a:t>
              </a:r>
              <a:endParaRPr sz="1000">
                <a:solidFill>
                  <a:srgbClr val="FFFFFF"/>
                </a:solidFill>
                <a:latin typeface="Raleway Light"/>
                <a:ea typeface="Raleway Light"/>
                <a:cs typeface="Raleway Light"/>
                <a:sym typeface="Raleway Light"/>
              </a:endParaRPr>
            </a:p>
          </p:txBody>
        </p:sp>
      </p:grpSp>
      <p:grpSp>
        <p:nvGrpSpPr>
          <p:cNvPr id="274" name="Google Shape;274;p30"/>
          <p:cNvGrpSpPr/>
          <p:nvPr/>
        </p:nvGrpSpPr>
        <p:grpSpPr>
          <a:xfrm flipH="1" rot="10800000">
            <a:off x="8026233" y="472446"/>
            <a:ext cx="830832" cy="697593"/>
            <a:chOff x="5975075" y="2327500"/>
            <a:chExt cx="420100" cy="388350"/>
          </a:xfrm>
        </p:grpSpPr>
        <p:sp>
          <p:nvSpPr>
            <p:cNvPr id="275" name="Google Shape;275;p30"/>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are we?</a:t>
            </a:r>
            <a:endParaRPr/>
          </a:p>
        </p:txBody>
      </p:sp>
      <p:sp>
        <p:nvSpPr>
          <p:cNvPr id="68" name="Google Shape;68;p13"/>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basics</a:t>
            </a:r>
            <a:endParaRPr/>
          </a:p>
        </p:txBody>
      </p:sp>
      <p:sp>
        <p:nvSpPr>
          <p:cNvPr id="69" name="Google Shape;69;p13"/>
          <p:cNvSpPr txBox="1"/>
          <p:nvPr/>
        </p:nvSpPr>
        <p:spPr>
          <a:xfrm>
            <a:off x="7811325" y="0"/>
            <a:ext cx="960900" cy="13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Raleway ExtraBold"/>
                <a:ea typeface="Raleway ExtraBold"/>
                <a:cs typeface="Raleway ExtraBold"/>
                <a:sym typeface="Raleway ExtraBold"/>
              </a:rPr>
              <a:t>1</a:t>
            </a:r>
            <a:endParaRPr sz="9600">
              <a:solidFill>
                <a:srgbClr val="434343"/>
              </a:solidFill>
              <a:latin typeface="Raleway ExtraBold"/>
              <a:ea typeface="Raleway ExtraBold"/>
              <a:cs typeface="Raleway ExtraBold"/>
              <a:sym typeface="Raleway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541000" y="891775"/>
            <a:ext cx="3871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“Computers are for </a:t>
            </a:r>
            <a:r>
              <a:rPr lang="en" sz="3600">
                <a:solidFill>
                  <a:srgbClr val="FFB600"/>
                </a:solidFill>
              </a:rPr>
              <a:t>boys</a:t>
            </a:r>
            <a:r>
              <a:rPr lang="en" sz="3600"/>
              <a:t>”</a:t>
            </a:r>
            <a:endParaRPr sz="3600"/>
          </a:p>
        </p:txBody>
      </p:sp>
      <p:sp>
        <p:nvSpPr>
          <p:cNvPr id="282" name="Google Shape;282;p31"/>
          <p:cNvSpPr txBox="1"/>
          <p:nvPr>
            <p:ph idx="1" type="body"/>
          </p:nvPr>
        </p:nvSpPr>
        <p:spPr>
          <a:xfrm>
            <a:off x="541000" y="2237550"/>
            <a:ext cx="3871200" cy="1482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Movies in the 80s like </a:t>
            </a:r>
            <a:r>
              <a:rPr b="1" i="1" lang="en">
                <a:solidFill>
                  <a:srgbClr val="FFB600"/>
                </a:solidFill>
                <a:latin typeface="Raleway"/>
                <a:ea typeface="Raleway"/>
                <a:cs typeface="Raleway"/>
                <a:sym typeface="Raleway"/>
              </a:rPr>
              <a:t>War Games</a:t>
            </a:r>
            <a:r>
              <a:rPr lang="en"/>
              <a:t> and </a:t>
            </a:r>
            <a:r>
              <a:rPr b="1" i="1" lang="en">
                <a:solidFill>
                  <a:srgbClr val="FFB600"/>
                </a:solidFill>
                <a:latin typeface="Raleway"/>
                <a:ea typeface="Raleway"/>
                <a:cs typeface="Raleway"/>
                <a:sym typeface="Raleway"/>
              </a:rPr>
              <a:t>Weird Science, Revenge of the Nerds</a:t>
            </a:r>
            <a:r>
              <a:rPr lang="en"/>
              <a:t> almost all featur</a:t>
            </a:r>
            <a:r>
              <a:rPr lang="en"/>
              <a:t>e the awkward geek boy genius who uses tech savvy to triumph over adversity and win the girl.</a:t>
            </a:r>
            <a:endParaRPr/>
          </a:p>
        </p:txBody>
      </p:sp>
      <p:sp>
        <p:nvSpPr>
          <p:cNvPr id="283" name="Google Shape;283;p31"/>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84" name="Google Shape;284;p31"/>
          <p:cNvGrpSpPr/>
          <p:nvPr/>
        </p:nvGrpSpPr>
        <p:grpSpPr>
          <a:xfrm flipH="1" rot="10800000">
            <a:off x="8026233" y="472446"/>
            <a:ext cx="830832" cy="697593"/>
            <a:chOff x="5975075" y="2327500"/>
            <a:chExt cx="420100" cy="388350"/>
          </a:xfrm>
        </p:grpSpPr>
        <p:sp>
          <p:nvSpPr>
            <p:cNvPr id="285" name="Google Shape;285;p31"/>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 name="Google Shape;287;p31"/>
          <p:cNvPicPr preferRelativeResize="0"/>
          <p:nvPr/>
        </p:nvPicPr>
        <p:blipFill rotWithShape="1">
          <a:blip r:embed="rId3">
            <a:alphaModFix/>
          </a:blip>
          <a:srcRect b="0" l="14138" r="20283" t="0"/>
          <a:stretch/>
        </p:blipFill>
        <p:spPr>
          <a:xfrm>
            <a:off x="4106725" y="1800"/>
            <a:ext cx="1791300" cy="1638900"/>
          </a:xfrm>
          <a:prstGeom prst="flowChartConnector">
            <a:avLst/>
          </a:prstGeom>
          <a:noFill/>
          <a:ln>
            <a:noFill/>
          </a:ln>
        </p:spPr>
      </p:pic>
      <p:pic>
        <p:nvPicPr>
          <p:cNvPr id="288" name="Google Shape;288;p31"/>
          <p:cNvPicPr preferRelativeResize="0"/>
          <p:nvPr/>
        </p:nvPicPr>
        <p:blipFill rotWithShape="1">
          <a:blip r:embed="rId4">
            <a:alphaModFix/>
          </a:blip>
          <a:srcRect b="0" l="29653" r="3724" t="0"/>
          <a:stretch/>
        </p:blipFill>
        <p:spPr>
          <a:xfrm>
            <a:off x="4728750" y="815400"/>
            <a:ext cx="3360300" cy="3360300"/>
          </a:xfrm>
          <a:prstGeom prst="ellipse">
            <a:avLst/>
          </a:prstGeom>
          <a:noFill/>
          <a:ln>
            <a:noFill/>
          </a:ln>
        </p:spPr>
      </p:pic>
      <p:pic>
        <p:nvPicPr>
          <p:cNvPr id="289" name="Google Shape;289;p31"/>
          <p:cNvPicPr preferRelativeResize="0"/>
          <p:nvPr/>
        </p:nvPicPr>
        <p:blipFill rotWithShape="1">
          <a:blip r:embed="rId5">
            <a:alphaModFix/>
          </a:blip>
          <a:srcRect b="0" l="0" r="0" t="7192"/>
          <a:stretch/>
        </p:blipFill>
        <p:spPr>
          <a:xfrm>
            <a:off x="6026575" y="3359400"/>
            <a:ext cx="2985300" cy="1383300"/>
          </a:xfrm>
          <a:prstGeom prst="roundRect">
            <a:avLst>
              <a:gd fmla="val 16667"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32"/>
          <p:cNvPicPr preferRelativeResize="0"/>
          <p:nvPr/>
        </p:nvPicPr>
        <p:blipFill rotWithShape="1">
          <a:blip r:embed="rId3">
            <a:alphaModFix/>
          </a:blip>
          <a:srcRect b="14566" l="39113" r="4405" t="0"/>
          <a:stretch/>
        </p:blipFill>
        <p:spPr>
          <a:xfrm>
            <a:off x="254680" y="1649099"/>
            <a:ext cx="1572300" cy="1531500"/>
          </a:xfrm>
          <a:prstGeom prst="ellipse">
            <a:avLst/>
          </a:prstGeom>
          <a:noFill/>
          <a:ln cap="flat" cmpd="sng" w="38100">
            <a:solidFill>
              <a:srgbClr val="FFB600"/>
            </a:solidFill>
            <a:prstDash val="solid"/>
            <a:round/>
            <a:headEnd len="sm" w="sm" type="none"/>
            <a:tailEnd len="sm" w="sm" type="none"/>
          </a:ln>
        </p:spPr>
      </p:pic>
      <p:pic>
        <p:nvPicPr>
          <p:cNvPr id="295" name="Google Shape;295;p32"/>
          <p:cNvPicPr preferRelativeResize="0"/>
          <p:nvPr/>
        </p:nvPicPr>
        <p:blipFill rotWithShape="1">
          <a:blip r:embed="rId4">
            <a:alphaModFix/>
          </a:blip>
          <a:srcRect b="42278" l="30089" r="12233" t="18804"/>
          <a:stretch/>
        </p:blipFill>
        <p:spPr>
          <a:xfrm>
            <a:off x="7400575" y="2282456"/>
            <a:ext cx="1572300" cy="1591500"/>
          </a:xfrm>
          <a:prstGeom prst="ellipse">
            <a:avLst/>
          </a:prstGeom>
          <a:noFill/>
          <a:ln cap="flat" cmpd="sng" w="38100">
            <a:solidFill>
              <a:srgbClr val="FFB600"/>
            </a:solidFill>
            <a:prstDash val="solid"/>
            <a:round/>
            <a:headEnd len="sm" w="sm" type="none"/>
            <a:tailEnd len="sm" w="sm" type="none"/>
          </a:ln>
        </p:spPr>
      </p:pic>
      <p:pic>
        <p:nvPicPr>
          <p:cNvPr id="296" name="Google Shape;296;p32"/>
          <p:cNvPicPr preferRelativeResize="0"/>
          <p:nvPr/>
        </p:nvPicPr>
        <p:blipFill rotWithShape="1">
          <a:blip r:embed="rId5">
            <a:alphaModFix/>
          </a:blip>
          <a:srcRect b="19250" l="0" r="0" t="0"/>
          <a:stretch/>
        </p:blipFill>
        <p:spPr>
          <a:xfrm>
            <a:off x="7464903" y="3597325"/>
            <a:ext cx="1331700" cy="1326900"/>
          </a:xfrm>
          <a:prstGeom prst="ellipse">
            <a:avLst/>
          </a:prstGeom>
          <a:noFill/>
          <a:ln>
            <a:noFill/>
          </a:ln>
        </p:spPr>
      </p:pic>
      <p:sp>
        <p:nvSpPr>
          <p:cNvPr id="297" name="Google Shape;297;p32"/>
          <p:cNvSpPr txBox="1"/>
          <p:nvPr>
            <p:ph type="title"/>
          </p:nvPr>
        </p:nvSpPr>
        <p:spPr>
          <a:xfrm>
            <a:off x="1944175" y="1986150"/>
            <a:ext cx="5456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t>
            </a:r>
            <a:r>
              <a:rPr lang="en">
                <a:solidFill>
                  <a:srgbClr val="FFB600"/>
                </a:solidFill>
              </a:rPr>
              <a:t>now</a:t>
            </a:r>
            <a:r>
              <a:rPr lang="en"/>
              <a:t>?</a:t>
            </a:r>
            <a:endParaRPr/>
          </a:p>
        </p:txBody>
      </p:sp>
      <p:sp>
        <p:nvSpPr>
          <p:cNvPr id="298" name="Google Shape;298;p32"/>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the-future-is-female-background-2-600x600.jpg" id="299" name="Google Shape;299;p32"/>
          <p:cNvPicPr preferRelativeResize="0"/>
          <p:nvPr/>
        </p:nvPicPr>
        <p:blipFill>
          <a:blip r:embed="rId6">
            <a:alphaModFix/>
          </a:blip>
          <a:stretch>
            <a:fillRect/>
          </a:stretch>
        </p:blipFill>
        <p:spPr>
          <a:xfrm>
            <a:off x="5345550" y="300350"/>
            <a:ext cx="1572300" cy="1572300"/>
          </a:xfrm>
          <a:prstGeom prst="ellipse">
            <a:avLst/>
          </a:prstGeom>
          <a:noFill/>
          <a:ln>
            <a:noFill/>
          </a:ln>
        </p:spPr>
      </p:pic>
      <p:pic>
        <p:nvPicPr>
          <p:cNvPr id="300" name="Google Shape;300;p32"/>
          <p:cNvPicPr preferRelativeResize="0"/>
          <p:nvPr/>
        </p:nvPicPr>
        <p:blipFill rotWithShape="1">
          <a:blip r:embed="rId7">
            <a:alphaModFix/>
          </a:blip>
          <a:srcRect b="0" l="28527" r="1824" t="0"/>
          <a:stretch/>
        </p:blipFill>
        <p:spPr>
          <a:xfrm>
            <a:off x="2999575" y="3145634"/>
            <a:ext cx="1726800" cy="1652700"/>
          </a:xfrm>
          <a:prstGeom prst="ellipse">
            <a:avLst/>
          </a:prstGeom>
          <a:noFill/>
          <a:ln cap="flat" cmpd="sng" w="38100">
            <a:solidFill>
              <a:srgbClr val="FFB600"/>
            </a:solidFill>
            <a:prstDash val="solid"/>
            <a:round/>
            <a:headEnd len="sm" w="sm" type="none"/>
            <a:tailEnd len="sm" w="sm" type="none"/>
          </a:ln>
        </p:spPr>
      </p:pic>
      <p:pic>
        <p:nvPicPr>
          <p:cNvPr id="301" name="Google Shape;301;p32"/>
          <p:cNvPicPr preferRelativeResize="0"/>
          <p:nvPr/>
        </p:nvPicPr>
        <p:blipFill rotWithShape="1">
          <a:blip r:embed="rId8">
            <a:alphaModFix/>
          </a:blip>
          <a:srcRect b="0" l="20949" r="16515" t="0"/>
          <a:stretch/>
        </p:blipFill>
        <p:spPr>
          <a:xfrm>
            <a:off x="6279125" y="3046270"/>
            <a:ext cx="1408500" cy="1500600"/>
          </a:xfrm>
          <a:prstGeom prst="ellipse">
            <a:avLst/>
          </a:prstGeom>
          <a:noFill/>
          <a:ln cap="flat" cmpd="sng" w="38100">
            <a:solidFill>
              <a:srgbClr val="FFB600"/>
            </a:solidFill>
            <a:prstDash val="solid"/>
            <a:round/>
            <a:headEnd len="sm" w="sm" type="none"/>
            <a:tailEnd len="sm" w="sm" type="none"/>
          </a:ln>
        </p:spPr>
      </p:pic>
      <p:grpSp>
        <p:nvGrpSpPr>
          <p:cNvPr id="302" name="Google Shape;302;p32"/>
          <p:cNvGrpSpPr/>
          <p:nvPr/>
        </p:nvGrpSpPr>
        <p:grpSpPr>
          <a:xfrm>
            <a:off x="8044450" y="367261"/>
            <a:ext cx="852400" cy="902249"/>
            <a:chOff x="5297950" y="1632050"/>
            <a:chExt cx="426200" cy="431100"/>
          </a:xfrm>
        </p:grpSpPr>
        <p:sp>
          <p:nvSpPr>
            <p:cNvPr id="303" name="Google Shape;303;p32"/>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5" name="Google Shape;305;p32"/>
          <p:cNvPicPr preferRelativeResize="0"/>
          <p:nvPr/>
        </p:nvPicPr>
        <p:blipFill rotWithShape="1">
          <a:blip r:embed="rId9">
            <a:alphaModFix/>
          </a:blip>
          <a:srcRect b="43122" l="36616" r="0" t="12070"/>
          <a:stretch/>
        </p:blipFill>
        <p:spPr>
          <a:xfrm>
            <a:off x="1351175" y="300350"/>
            <a:ext cx="1146600" cy="1190700"/>
          </a:xfrm>
          <a:prstGeom prst="ellipse">
            <a:avLst/>
          </a:prstGeom>
          <a:noFill/>
          <a:ln cap="flat" cmpd="sng" w="38100">
            <a:solidFill>
              <a:srgbClr val="FFB600"/>
            </a:solidFill>
            <a:prstDash val="solid"/>
            <a:round/>
            <a:headEnd len="sm" w="sm" type="none"/>
            <a:tailEnd len="sm" w="sm" type="none"/>
          </a:ln>
        </p:spPr>
      </p:pic>
      <p:pic>
        <p:nvPicPr>
          <p:cNvPr id="306" name="Google Shape;306;p32"/>
          <p:cNvPicPr preferRelativeResize="0"/>
          <p:nvPr/>
        </p:nvPicPr>
        <p:blipFill rotWithShape="1">
          <a:blip r:embed="rId10">
            <a:alphaModFix/>
          </a:blip>
          <a:srcRect b="0" l="21531" r="25370" t="0"/>
          <a:stretch/>
        </p:blipFill>
        <p:spPr>
          <a:xfrm>
            <a:off x="254675" y="2957064"/>
            <a:ext cx="2043900" cy="2029800"/>
          </a:xfrm>
          <a:prstGeom prst="ellipse">
            <a:avLst/>
          </a:prstGeom>
          <a:noFill/>
          <a:ln>
            <a:noFill/>
          </a:ln>
        </p:spPr>
      </p:pic>
      <p:pic>
        <p:nvPicPr>
          <p:cNvPr id="307" name="Google Shape;307;p32"/>
          <p:cNvPicPr preferRelativeResize="0"/>
          <p:nvPr/>
        </p:nvPicPr>
        <p:blipFill rotWithShape="1">
          <a:blip r:embed="rId11">
            <a:alphaModFix/>
          </a:blip>
          <a:srcRect b="0" l="9952" r="21643" t="0"/>
          <a:stretch/>
        </p:blipFill>
        <p:spPr>
          <a:xfrm>
            <a:off x="2953350" y="466272"/>
            <a:ext cx="1572300" cy="1532700"/>
          </a:xfrm>
          <a:prstGeom prst="ellipse">
            <a:avLst/>
          </a:prstGeom>
          <a:noFill/>
          <a:ln cap="flat" cmpd="sng" w="38100">
            <a:solidFill>
              <a:srgbClr val="FFB600"/>
            </a:solidFill>
            <a:prstDash val="solid"/>
            <a:round/>
            <a:headEnd len="sm" w="sm" type="none"/>
            <a:tailEnd len="sm" w="sm" type="none"/>
          </a:ln>
        </p:spPr>
      </p:pic>
      <p:pic>
        <p:nvPicPr>
          <p:cNvPr id="308" name="Google Shape;308;p32"/>
          <p:cNvPicPr preferRelativeResize="0"/>
          <p:nvPr/>
        </p:nvPicPr>
        <p:blipFill>
          <a:blip r:embed="rId12">
            <a:alphaModFix/>
          </a:blip>
          <a:stretch>
            <a:fillRect/>
          </a:stretch>
        </p:blipFill>
        <p:spPr>
          <a:xfrm>
            <a:off x="6689025" y="809600"/>
            <a:ext cx="1408500" cy="1408500"/>
          </a:xfrm>
          <a:prstGeom prst="ellipse">
            <a:avLst/>
          </a:prstGeom>
          <a:noFill/>
          <a:ln cap="flat" cmpd="sng" w="38100">
            <a:solidFill>
              <a:srgbClr val="FFB600"/>
            </a:solidFill>
            <a:prstDash val="solid"/>
            <a:round/>
            <a:headEnd len="sm" w="sm" type="none"/>
            <a:tailEnd len="sm" w="sm" type="none"/>
          </a:ln>
        </p:spPr>
      </p:pic>
      <p:pic>
        <p:nvPicPr>
          <p:cNvPr id="309" name="Google Shape;309;p32"/>
          <p:cNvPicPr preferRelativeResize="0"/>
          <p:nvPr/>
        </p:nvPicPr>
        <p:blipFill rotWithShape="1">
          <a:blip r:embed="rId13">
            <a:alphaModFix/>
          </a:blip>
          <a:srcRect b="63400" l="33521" r="37662" t="17183"/>
          <a:stretch/>
        </p:blipFill>
        <p:spPr>
          <a:xfrm>
            <a:off x="1723050" y="2957078"/>
            <a:ext cx="1004100" cy="1014600"/>
          </a:xfrm>
          <a:prstGeom prst="ellipse">
            <a:avLst/>
          </a:prstGeom>
          <a:noFill/>
          <a:ln cap="flat" cmpd="sng" w="38100">
            <a:solidFill>
              <a:srgbClr val="FFB600"/>
            </a:solidFill>
            <a:prstDash val="solid"/>
            <a:round/>
            <a:headEnd len="sm" w="sm" type="none"/>
            <a:tailEnd len="sm" w="sm" type="none"/>
          </a:ln>
        </p:spPr>
      </p:pic>
      <p:pic>
        <p:nvPicPr>
          <p:cNvPr id="310" name="Google Shape;310;p32"/>
          <p:cNvPicPr preferRelativeResize="0"/>
          <p:nvPr/>
        </p:nvPicPr>
        <p:blipFill rotWithShape="1">
          <a:blip r:embed="rId14">
            <a:alphaModFix/>
          </a:blip>
          <a:srcRect b="0" l="22788" r="22205" t="0"/>
          <a:stretch/>
        </p:blipFill>
        <p:spPr>
          <a:xfrm>
            <a:off x="4538500" y="3046280"/>
            <a:ext cx="1299900" cy="1326900"/>
          </a:xfrm>
          <a:prstGeom prst="ellipse">
            <a:avLst/>
          </a:prstGeom>
          <a:noFill/>
          <a:ln>
            <a:noFill/>
          </a:ln>
        </p:spPr>
      </p:pic>
      <p:pic>
        <p:nvPicPr>
          <p:cNvPr id="311" name="Google Shape;311;p32"/>
          <p:cNvPicPr preferRelativeResize="0"/>
          <p:nvPr/>
        </p:nvPicPr>
        <p:blipFill rotWithShape="1">
          <a:blip r:embed="rId15">
            <a:alphaModFix/>
          </a:blip>
          <a:srcRect b="0" l="31550" r="13425" t="0"/>
          <a:stretch/>
        </p:blipFill>
        <p:spPr>
          <a:xfrm>
            <a:off x="2123525" y="1039551"/>
            <a:ext cx="931800" cy="948600"/>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3"/>
          <p:cNvSpPr txBox="1"/>
          <p:nvPr>
            <p:ph idx="4294967295" type="ctrTitle"/>
          </p:nvPr>
        </p:nvSpPr>
        <p:spPr>
          <a:xfrm>
            <a:off x="617675" y="839475"/>
            <a:ext cx="5842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solidFill>
                  <a:srgbClr val="333333"/>
                </a:solidFill>
              </a:rPr>
              <a:t>It’s</a:t>
            </a:r>
            <a:r>
              <a:rPr lang="en" sz="7200">
                <a:solidFill>
                  <a:srgbClr val="FFB600"/>
                </a:solidFill>
              </a:rPr>
              <a:t> your </a:t>
            </a:r>
            <a:r>
              <a:rPr lang="en" sz="7200">
                <a:solidFill>
                  <a:srgbClr val="333333"/>
                </a:solidFill>
              </a:rPr>
              <a:t>turn</a:t>
            </a:r>
            <a:endParaRPr sz="7200">
              <a:solidFill>
                <a:srgbClr val="333333"/>
              </a:solidFill>
            </a:endParaRPr>
          </a:p>
        </p:txBody>
      </p:sp>
      <p:sp>
        <p:nvSpPr>
          <p:cNvPr id="317" name="Google Shape;317;p33"/>
          <p:cNvSpPr txBox="1"/>
          <p:nvPr>
            <p:ph idx="4294967295" type="subTitle"/>
          </p:nvPr>
        </p:nvSpPr>
        <p:spPr>
          <a:xfrm>
            <a:off x="617675" y="1949980"/>
            <a:ext cx="49776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know, if you want to.</a:t>
            </a:r>
            <a:endParaRPr/>
          </a:p>
          <a:p>
            <a:pPr indent="0" lvl="0" marL="0" rtl="0" algn="l">
              <a:spcBef>
                <a:spcPts val="600"/>
              </a:spcBef>
              <a:spcAft>
                <a:spcPts val="0"/>
              </a:spcAft>
              <a:buNone/>
            </a:pPr>
            <a:r>
              <a:t/>
            </a:r>
            <a:endParaRPr/>
          </a:p>
          <a:p>
            <a:pPr indent="-419100" lvl="0" marL="457200" rtl="0" algn="l">
              <a:spcBef>
                <a:spcPts val="0"/>
              </a:spcBef>
              <a:spcAft>
                <a:spcPts val="0"/>
              </a:spcAft>
              <a:buSzPts val="3000"/>
              <a:buChar char="●"/>
            </a:pPr>
            <a:r>
              <a:rPr lang="en" sz="3000" u="sng">
                <a:solidFill>
                  <a:schemeClr val="hlink"/>
                </a:solidFill>
                <a:hlinkClick r:id="rId3"/>
              </a:rPr>
              <a:t>CodeCombat</a:t>
            </a:r>
            <a:endParaRPr sz="3000"/>
          </a:p>
          <a:p>
            <a:pPr indent="-419100" lvl="0" marL="457200" rtl="0" algn="l">
              <a:spcBef>
                <a:spcPts val="0"/>
              </a:spcBef>
              <a:spcAft>
                <a:spcPts val="0"/>
              </a:spcAft>
              <a:buSzPts val="3000"/>
              <a:buChar char="●"/>
            </a:pPr>
            <a:r>
              <a:rPr lang="en" sz="3000">
                <a:uFill>
                  <a:noFill/>
                </a:uFill>
                <a:hlinkClick r:id="rId4"/>
              </a:rPr>
              <a:t>SpriteBox</a:t>
            </a:r>
            <a:endParaRPr sz="3000"/>
          </a:p>
        </p:txBody>
      </p:sp>
      <p:sp>
        <p:nvSpPr>
          <p:cNvPr id="318" name="Google Shape;318;p33"/>
          <p:cNvSpPr/>
          <p:nvPr/>
        </p:nvSpPr>
        <p:spPr>
          <a:xfrm>
            <a:off x="7130189" y="2304892"/>
            <a:ext cx="299775" cy="28623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33"/>
          <p:cNvGrpSpPr/>
          <p:nvPr/>
        </p:nvGrpSpPr>
        <p:grpSpPr>
          <a:xfrm>
            <a:off x="6962708" y="777025"/>
            <a:ext cx="1284369" cy="1284693"/>
            <a:chOff x="6654650" y="3665275"/>
            <a:chExt cx="409100" cy="409125"/>
          </a:xfrm>
        </p:grpSpPr>
        <p:sp>
          <p:nvSpPr>
            <p:cNvPr id="320" name="Google Shape;320;p33"/>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3"/>
          <p:cNvGrpSpPr/>
          <p:nvPr/>
        </p:nvGrpSpPr>
        <p:grpSpPr>
          <a:xfrm rot="290934">
            <a:off x="5826714" y="2216476"/>
            <a:ext cx="848543" cy="848624"/>
            <a:chOff x="570875" y="4322250"/>
            <a:chExt cx="443300" cy="443325"/>
          </a:xfrm>
        </p:grpSpPr>
        <p:sp>
          <p:nvSpPr>
            <p:cNvPr id="323" name="Google Shape;323;p33"/>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3"/>
          <p:cNvSpPr/>
          <p:nvPr/>
        </p:nvSpPr>
        <p:spPr>
          <a:xfrm rot="2466717">
            <a:off x="7930046" y="2249158"/>
            <a:ext cx="416526" cy="39771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rot="-1609245">
            <a:off x="6429073" y="1276138"/>
            <a:ext cx="299725" cy="28620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rot="2926063">
            <a:off x="8246537" y="1502870"/>
            <a:ext cx="224479" cy="2143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rot="-1609158">
            <a:off x="8202241" y="284727"/>
            <a:ext cx="202232" cy="19309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4"/>
          <p:cNvSpPr txBox="1"/>
          <p:nvPr>
            <p:ph type="ctrTitle"/>
          </p:nvPr>
        </p:nvSpPr>
        <p:spPr>
          <a:xfrm>
            <a:off x="685800" y="27263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Finale</a:t>
            </a:r>
            <a:endParaRPr/>
          </a:p>
        </p:txBody>
      </p:sp>
      <p:sp>
        <p:nvSpPr>
          <p:cNvPr id="337" name="Google Shape;337;p34"/>
          <p:cNvSpPr txBox="1"/>
          <p:nvPr>
            <p:ph idx="1" type="subTitle"/>
          </p:nvPr>
        </p:nvSpPr>
        <p:spPr>
          <a:xfrm>
            <a:off x="685800" y="383065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almost free from our presentation!</a:t>
            </a:r>
            <a:endParaRPr/>
          </a:p>
        </p:txBody>
      </p:sp>
      <p:sp>
        <p:nvSpPr>
          <p:cNvPr id="338" name="Google Shape;338;p34"/>
          <p:cNvSpPr txBox="1"/>
          <p:nvPr/>
        </p:nvSpPr>
        <p:spPr>
          <a:xfrm>
            <a:off x="7811325" y="0"/>
            <a:ext cx="960900" cy="13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Raleway ExtraBold"/>
                <a:ea typeface="Raleway ExtraBold"/>
                <a:cs typeface="Raleway ExtraBold"/>
                <a:sym typeface="Raleway ExtraBold"/>
              </a:rPr>
              <a:t>4</a:t>
            </a:r>
            <a:endParaRPr sz="9600">
              <a:solidFill>
                <a:srgbClr val="434343"/>
              </a:solidFill>
              <a:latin typeface="Raleway ExtraBold"/>
              <a:ea typeface="Raleway ExtraBold"/>
              <a:cs typeface="Raleway ExtraBold"/>
              <a:sym typeface="Raleway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3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4" name="Google Shape;344;p35"/>
          <p:cNvSpPr txBox="1"/>
          <p:nvPr>
            <p:ph type="title"/>
          </p:nvPr>
        </p:nvSpPr>
        <p:spPr>
          <a:xfrm>
            <a:off x="4192850" y="508950"/>
            <a:ext cx="4047900" cy="14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B600"/>
                </a:solidFill>
              </a:rPr>
              <a:t>Support each other!</a:t>
            </a:r>
            <a:endParaRPr sz="2800">
              <a:solidFill>
                <a:srgbClr val="FFB600"/>
              </a:solidFill>
            </a:endParaRPr>
          </a:p>
          <a:p>
            <a:pPr indent="-342900" lvl="0" marL="914400" rtl="0" algn="l">
              <a:spcBef>
                <a:spcPts val="0"/>
              </a:spcBef>
              <a:spcAft>
                <a:spcPts val="0"/>
              </a:spcAft>
              <a:buClr>
                <a:srgbClr val="FFB600"/>
              </a:buClr>
              <a:buSzPts val="1800"/>
              <a:buFont typeface="Raleway"/>
              <a:buChar char="●"/>
            </a:pPr>
            <a:r>
              <a:rPr lang="en" sz="1800">
                <a:solidFill>
                  <a:srgbClr val="FFB600"/>
                </a:solidFill>
                <a:latin typeface="Raleway"/>
                <a:ea typeface="Raleway"/>
                <a:cs typeface="Raleway"/>
                <a:sym typeface="Raleway"/>
              </a:rPr>
              <a:t>Girl Develop It</a:t>
            </a:r>
            <a:endParaRPr sz="1800">
              <a:solidFill>
                <a:srgbClr val="FFB600"/>
              </a:solidFill>
              <a:latin typeface="Raleway"/>
              <a:ea typeface="Raleway"/>
              <a:cs typeface="Raleway"/>
              <a:sym typeface="Raleway"/>
            </a:endParaRPr>
          </a:p>
          <a:p>
            <a:pPr indent="-342900" lvl="0" marL="914400" rtl="0" algn="l">
              <a:spcBef>
                <a:spcPts val="0"/>
              </a:spcBef>
              <a:spcAft>
                <a:spcPts val="0"/>
              </a:spcAft>
              <a:buClr>
                <a:srgbClr val="FFB600"/>
              </a:buClr>
              <a:buSzPts val="1800"/>
              <a:buFont typeface="Raleway"/>
              <a:buChar char="●"/>
            </a:pPr>
            <a:r>
              <a:rPr lang="en" sz="1800">
                <a:solidFill>
                  <a:srgbClr val="FFB600"/>
                </a:solidFill>
                <a:latin typeface="Raleway"/>
                <a:ea typeface="Raleway"/>
                <a:cs typeface="Raleway"/>
                <a:sym typeface="Raleway"/>
              </a:rPr>
              <a:t>Girls/Women Who Code</a:t>
            </a:r>
            <a:endParaRPr sz="1800">
              <a:solidFill>
                <a:srgbClr val="FFB600"/>
              </a:solidFill>
              <a:latin typeface="Raleway"/>
              <a:ea typeface="Raleway"/>
              <a:cs typeface="Raleway"/>
              <a:sym typeface="Raleway"/>
            </a:endParaRPr>
          </a:p>
          <a:p>
            <a:pPr indent="-342900" lvl="0" marL="914400" rtl="0" algn="l">
              <a:spcBef>
                <a:spcPts val="0"/>
              </a:spcBef>
              <a:spcAft>
                <a:spcPts val="0"/>
              </a:spcAft>
              <a:buClr>
                <a:srgbClr val="FFB600"/>
              </a:buClr>
              <a:buSzPts val="1800"/>
              <a:buFont typeface="Raleway"/>
              <a:buChar char="●"/>
            </a:pPr>
            <a:r>
              <a:rPr lang="en" sz="1800">
                <a:solidFill>
                  <a:srgbClr val="FFB600"/>
                </a:solidFill>
                <a:latin typeface="Raleway"/>
                <a:ea typeface="Raleway"/>
                <a:cs typeface="Raleway"/>
                <a:sym typeface="Raleway"/>
              </a:rPr>
              <a:t>Black Girls Code</a:t>
            </a:r>
            <a:endParaRPr sz="1800">
              <a:solidFill>
                <a:srgbClr val="FFB600"/>
              </a:solidFill>
              <a:latin typeface="Raleway"/>
              <a:ea typeface="Raleway"/>
              <a:cs typeface="Raleway"/>
              <a:sym typeface="Raleway"/>
            </a:endParaRPr>
          </a:p>
          <a:p>
            <a:pPr indent="0" lvl="0" marL="0" rtl="0" algn="l">
              <a:spcBef>
                <a:spcPts val="0"/>
              </a:spcBef>
              <a:spcAft>
                <a:spcPts val="0"/>
              </a:spcAft>
              <a:buNone/>
            </a:pPr>
            <a:r>
              <a:t/>
            </a:r>
            <a:endParaRPr sz="2400">
              <a:solidFill>
                <a:srgbClr val="FFB600"/>
              </a:solidFill>
            </a:endParaRPr>
          </a:p>
          <a:p>
            <a:pPr indent="0" lvl="0" marL="0" rtl="0" algn="l">
              <a:spcBef>
                <a:spcPts val="0"/>
              </a:spcBef>
              <a:spcAft>
                <a:spcPts val="0"/>
              </a:spcAft>
              <a:buNone/>
            </a:pPr>
            <a:r>
              <a:t/>
            </a:r>
            <a:endParaRPr sz="2400">
              <a:solidFill>
                <a:srgbClr val="FFB600"/>
              </a:solidFill>
            </a:endParaRPr>
          </a:p>
        </p:txBody>
      </p:sp>
      <p:sp>
        <p:nvSpPr>
          <p:cNvPr id="345" name="Google Shape;345;p35"/>
          <p:cNvSpPr txBox="1"/>
          <p:nvPr/>
        </p:nvSpPr>
        <p:spPr>
          <a:xfrm>
            <a:off x="5006925" y="1851125"/>
            <a:ext cx="3401100" cy="1661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400">
                <a:solidFill>
                  <a:srgbClr val="FFB600"/>
                </a:solidFill>
                <a:latin typeface="Raleway ExtraBold"/>
                <a:ea typeface="Raleway ExtraBold"/>
                <a:cs typeface="Raleway ExtraBold"/>
                <a:sym typeface="Raleway ExtraBold"/>
              </a:rPr>
              <a:t>Embrace mistakes!</a:t>
            </a:r>
            <a:endParaRPr sz="2400">
              <a:solidFill>
                <a:srgbClr val="FFB600"/>
              </a:solidFill>
              <a:latin typeface="Raleway ExtraBold"/>
              <a:ea typeface="Raleway ExtraBold"/>
              <a:cs typeface="Raleway ExtraBold"/>
              <a:sym typeface="Raleway ExtraBold"/>
            </a:endParaRPr>
          </a:p>
          <a:p>
            <a:pPr indent="0" lvl="0" marL="0" rtl="0" algn="l">
              <a:lnSpc>
                <a:spcPct val="150000"/>
              </a:lnSpc>
              <a:spcBef>
                <a:spcPts val="0"/>
              </a:spcBef>
              <a:spcAft>
                <a:spcPts val="0"/>
              </a:spcAft>
              <a:buClr>
                <a:schemeClr val="dk1"/>
              </a:buClr>
              <a:buSzPts val="1100"/>
              <a:buFont typeface="Arial"/>
              <a:buNone/>
            </a:pPr>
            <a:r>
              <a:rPr lang="en" sz="2400">
                <a:solidFill>
                  <a:srgbClr val="FFB600"/>
                </a:solidFill>
                <a:latin typeface="Raleway ExtraBold"/>
                <a:ea typeface="Raleway ExtraBold"/>
                <a:cs typeface="Raleway ExtraBold"/>
                <a:sym typeface="Raleway ExtraBold"/>
              </a:rPr>
              <a:t>   Make rad things!</a:t>
            </a:r>
            <a:endParaRPr sz="2400">
              <a:solidFill>
                <a:srgbClr val="FFB600"/>
              </a:solidFill>
              <a:latin typeface="Raleway ExtraBold"/>
              <a:ea typeface="Raleway ExtraBold"/>
              <a:cs typeface="Raleway ExtraBold"/>
              <a:sym typeface="Raleway ExtraBold"/>
            </a:endParaRPr>
          </a:p>
          <a:p>
            <a:pPr indent="0" lvl="0" marL="0" rtl="0" algn="l">
              <a:lnSpc>
                <a:spcPct val="150000"/>
              </a:lnSpc>
              <a:spcBef>
                <a:spcPts val="0"/>
              </a:spcBef>
              <a:spcAft>
                <a:spcPts val="0"/>
              </a:spcAft>
              <a:buClr>
                <a:schemeClr val="dk1"/>
              </a:buClr>
              <a:buSzPts val="1100"/>
              <a:buFont typeface="Arial"/>
              <a:buNone/>
            </a:pPr>
            <a:r>
              <a:rPr lang="en" sz="2400">
                <a:solidFill>
                  <a:srgbClr val="FFB600"/>
                </a:solidFill>
                <a:latin typeface="Raleway ExtraBold"/>
                <a:ea typeface="Raleway ExtraBold"/>
                <a:cs typeface="Raleway ExtraBold"/>
                <a:sym typeface="Raleway ExtraBold"/>
              </a:rPr>
              <a:t>      Learn a lot!</a:t>
            </a:r>
            <a:br>
              <a:rPr lang="en" sz="2400">
                <a:solidFill>
                  <a:srgbClr val="FFB600"/>
                </a:solidFill>
                <a:latin typeface="Raleway ExtraBold"/>
                <a:ea typeface="Raleway ExtraBold"/>
                <a:cs typeface="Raleway ExtraBold"/>
                <a:sym typeface="Raleway ExtraBold"/>
              </a:rPr>
            </a:br>
            <a:r>
              <a:rPr lang="en" sz="2400">
                <a:solidFill>
                  <a:srgbClr val="FFB600"/>
                </a:solidFill>
                <a:latin typeface="Raleway ExtraBold"/>
                <a:ea typeface="Raleway ExtraBold"/>
                <a:cs typeface="Raleway ExtraBold"/>
                <a:sym typeface="Raleway ExtraBold"/>
              </a:rPr>
              <a:t>       Work hard!</a:t>
            </a:r>
            <a:endParaRPr sz="2400">
              <a:solidFill>
                <a:srgbClr val="FFB600"/>
              </a:solidFill>
              <a:latin typeface="Raleway ExtraBold"/>
              <a:ea typeface="Raleway ExtraBold"/>
              <a:cs typeface="Raleway ExtraBold"/>
              <a:sym typeface="Raleway ExtraBold"/>
            </a:endParaRPr>
          </a:p>
          <a:p>
            <a:pPr indent="0" lvl="0" marL="0" rtl="0" algn="l">
              <a:lnSpc>
                <a:spcPct val="150000"/>
              </a:lnSpc>
              <a:spcBef>
                <a:spcPts val="0"/>
              </a:spcBef>
              <a:spcAft>
                <a:spcPts val="0"/>
              </a:spcAft>
              <a:buClr>
                <a:schemeClr val="dk1"/>
              </a:buClr>
              <a:buSzPts val="1100"/>
              <a:buFont typeface="Arial"/>
              <a:buNone/>
            </a:pPr>
            <a:r>
              <a:rPr lang="en" sz="2400">
                <a:solidFill>
                  <a:srgbClr val="FFB600"/>
                </a:solidFill>
                <a:latin typeface="Raleway ExtraBold"/>
                <a:ea typeface="Raleway ExtraBold"/>
                <a:cs typeface="Raleway ExtraBold"/>
                <a:sym typeface="Raleway ExtraBold"/>
              </a:rPr>
              <a:t>             Have fun!</a:t>
            </a:r>
            <a:endParaRPr/>
          </a:p>
        </p:txBody>
      </p:sp>
      <p:grpSp>
        <p:nvGrpSpPr>
          <p:cNvPr id="346" name="Google Shape;346;p35"/>
          <p:cNvGrpSpPr/>
          <p:nvPr/>
        </p:nvGrpSpPr>
        <p:grpSpPr>
          <a:xfrm>
            <a:off x="8151312" y="273110"/>
            <a:ext cx="769413" cy="741632"/>
            <a:chOff x="5975075" y="2327500"/>
            <a:chExt cx="420100" cy="388350"/>
          </a:xfrm>
        </p:grpSpPr>
        <p:sp>
          <p:nvSpPr>
            <p:cNvPr id="347" name="Google Shape;347;p3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6"/>
          <p:cNvSpPr txBox="1"/>
          <p:nvPr>
            <p:ph idx="4294967295" type="ctrTitle"/>
          </p:nvPr>
        </p:nvSpPr>
        <p:spPr>
          <a:xfrm>
            <a:off x="5128350" y="3882850"/>
            <a:ext cx="3738600" cy="85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rgbClr val="FFB600"/>
                </a:solidFill>
              </a:rPr>
              <a:t>FREE </a:t>
            </a:r>
            <a:r>
              <a:rPr lang="en" sz="5000">
                <a:solidFill>
                  <a:srgbClr val="333333"/>
                </a:solidFill>
              </a:rPr>
              <a:t>Resources</a:t>
            </a:r>
            <a:endParaRPr sz="5000">
              <a:solidFill>
                <a:srgbClr val="333333"/>
              </a:solidFill>
            </a:endParaRPr>
          </a:p>
        </p:txBody>
      </p:sp>
      <p:sp>
        <p:nvSpPr>
          <p:cNvPr id="354" name="Google Shape;354;p36"/>
          <p:cNvSpPr txBox="1"/>
          <p:nvPr>
            <p:ph idx="4294967295" type="subTitle"/>
          </p:nvPr>
        </p:nvSpPr>
        <p:spPr>
          <a:xfrm>
            <a:off x="497825" y="249505"/>
            <a:ext cx="49776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19100" lvl="0" marL="457200" rtl="0" algn="l">
              <a:spcBef>
                <a:spcPts val="0"/>
              </a:spcBef>
              <a:spcAft>
                <a:spcPts val="0"/>
              </a:spcAft>
              <a:buSzPts val="3000"/>
              <a:buChar char="●"/>
            </a:pPr>
            <a:r>
              <a:rPr lang="en" sz="3000"/>
              <a:t>Hour of Code modules</a:t>
            </a:r>
            <a:endParaRPr sz="3000"/>
          </a:p>
          <a:p>
            <a:pPr indent="-419100" lvl="0" marL="457200" rtl="0" algn="l">
              <a:spcBef>
                <a:spcPts val="0"/>
              </a:spcBef>
              <a:spcAft>
                <a:spcPts val="0"/>
              </a:spcAft>
              <a:buSzPts val="3000"/>
              <a:buChar char="●"/>
            </a:pPr>
            <a:r>
              <a:rPr lang="en" sz="3000"/>
              <a:t>SoloLearn apps</a:t>
            </a:r>
            <a:endParaRPr sz="3000"/>
          </a:p>
          <a:p>
            <a:pPr indent="-419100" lvl="0" marL="457200" rtl="0" algn="l">
              <a:spcBef>
                <a:spcPts val="0"/>
              </a:spcBef>
              <a:spcAft>
                <a:spcPts val="0"/>
              </a:spcAft>
              <a:buSzPts val="3000"/>
              <a:buChar char="●"/>
            </a:pPr>
            <a:r>
              <a:rPr lang="en" sz="3000"/>
              <a:t>Code Academy</a:t>
            </a:r>
            <a:endParaRPr sz="3000"/>
          </a:p>
          <a:p>
            <a:pPr indent="-419100" lvl="0" marL="457200" rtl="0" algn="l">
              <a:spcBef>
                <a:spcPts val="0"/>
              </a:spcBef>
              <a:spcAft>
                <a:spcPts val="0"/>
              </a:spcAft>
              <a:buSzPts val="3000"/>
              <a:buChar char="●"/>
            </a:pPr>
            <a:r>
              <a:rPr lang="en" sz="3000"/>
              <a:t>Free Code Camp</a:t>
            </a:r>
            <a:endParaRPr sz="3000"/>
          </a:p>
          <a:p>
            <a:pPr indent="-419100" lvl="0" marL="457200" rtl="0" algn="l">
              <a:spcBef>
                <a:spcPts val="0"/>
              </a:spcBef>
              <a:spcAft>
                <a:spcPts val="0"/>
              </a:spcAft>
              <a:buSzPts val="3000"/>
              <a:buChar char="●"/>
            </a:pPr>
            <a:r>
              <a:rPr lang="en" sz="3000"/>
              <a:t>MIT OpenCourseware</a:t>
            </a:r>
            <a:endParaRPr sz="3000"/>
          </a:p>
          <a:p>
            <a:pPr indent="-419100" lvl="0" marL="457200" rtl="0" algn="l">
              <a:spcBef>
                <a:spcPts val="0"/>
              </a:spcBef>
              <a:spcAft>
                <a:spcPts val="0"/>
              </a:spcAft>
              <a:buSzPts val="3000"/>
              <a:buChar char="●"/>
            </a:pPr>
            <a:r>
              <a:rPr lang="en" sz="3000"/>
              <a:t>CodeNewbie community</a:t>
            </a:r>
            <a:endParaRPr sz="3000"/>
          </a:p>
          <a:p>
            <a:pPr indent="-419100" lvl="0" marL="457200" rtl="0" algn="l">
              <a:spcBef>
                <a:spcPts val="0"/>
              </a:spcBef>
              <a:spcAft>
                <a:spcPts val="0"/>
              </a:spcAft>
              <a:buSzPts val="3000"/>
              <a:buChar char="●"/>
            </a:pPr>
            <a:r>
              <a:rPr lang="en" sz="3000"/>
              <a:t>Base CS podcast</a:t>
            </a:r>
            <a:endParaRPr sz="3000"/>
          </a:p>
        </p:txBody>
      </p:sp>
      <p:sp>
        <p:nvSpPr>
          <p:cNvPr id="355" name="Google Shape;355;p36"/>
          <p:cNvSpPr/>
          <p:nvPr/>
        </p:nvSpPr>
        <p:spPr>
          <a:xfrm>
            <a:off x="7763014" y="498779"/>
            <a:ext cx="299775" cy="28623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rot="2466717">
            <a:off x="8003646" y="902583"/>
            <a:ext cx="416526" cy="39771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rot="-1609245">
            <a:off x="8592348" y="393113"/>
            <a:ext cx="299725" cy="286203"/>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rot="2926063">
            <a:off x="8479487" y="832895"/>
            <a:ext cx="224479" cy="2143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rot="-1609158">
            <a:off x="8202241" y="284727"/>
            <a:ext cx="202232" cy="19309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6" name="Google Shape;366;p37"/>
          <p:cNvSpPr txBox="1"/>
          <p:nvPr>
            <p:ph idx="4294967295" type="ctrTitle"/>
          </p:nvPr>
        </p:nvSpPr>
        <p:spPr>
          <a:xfrm>
            <a:off x="685800" y="1126150"/>
            <a:ext cx="6593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B600"/>
                </a:solidFill>
              </a:rPr>
              <a:t>Thanks</a:t>
            </a:r>
            <a:r>
              <a:rPr lang="en" sz="9600">
                <a:solidFill>
                  <a:srgbClr val="FFB600"/>
                </a:solidFill>
              </a:rPr>
              <a:t>!</a:t>
            </a:r>
            <a:endParaRPr sz="9600">
              <a:solidFill>
                <a:srgbClr val="FFB600"/>
              </a:solidFill>
            </a:endParaRPr>
          </a:p>
        </p:txBody>
      </p:sp>
      <p:sp>
        <p:nvSpPr>
          <p:cNvPr id="367" name="Google Shape;367;p37"/>
          <p:cNvSpPr txBox="1"/>
          <p:nvPr>
            <p:ph idx="4294967295" type="subTitle"/>
          </p:nvPr>
        </p:nvSpPr>
        <p:spPr>
          <a:xfrm>
            <a:off x="685800" y="2707600"/>
            <a:ext cx="6593700" cy="193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 Feel free to reach out to us!</a:t>
            </a:r>
            <a:endParaRPr b="1" sz="3600"/>
          </a:p>
          <a:p>
            <a:pPr indent="0" lvl="0" marL="0" rtl="0" algn="l">
              <a:spcBef>
                <a:spcPts val="600"/>
              </a:spcBef>
              <a:spcAft>
                <a:spcPts val="0"/>
              </a:spcAft>
              <a:buNone/>
            </a:pPr>
            <a:r>
              <a:rPr b="1" lang="en">
                <a:uFill>
                  <a:noFill/>
                </a:uFill>
                <a:hlinkClick r:id="rId3"/>
              </a:rPr>
              <a:t>chandler.gaines@metova.com</a:t>
            </a:r>
            <a:r>
              <a:rPr b="1" lang="en"/>
              <a:t> @chanandiler on Instagram</a:t>
            </a:r>
            <a:br>
              <a:rPr b="1" lang="en"/>
            </a:br>
            <a:r>
              <a:rPr b="1" lang="en">
                <a:uFill>
                  <a:noFill/>
                </a:uFill>
                <a:hlinkClick r:id="rId4"/>
              </a:rPr>
              <a:t>karen.fletcher@metova.com</a:t>
            </a:r>
            <a:r>
              <a:rPr b="1" lang="en"/>
              <a:t> @knpfletcher on Twitter</a:t>
            </a:r>
            <a:endParaRPr b="1"/>
          </a:p>
          <a:p>
            <a:pPr indent="0" lvl="0" marL="0" rtl="0" algn="l">
              <a:spcBef>
                <a:spcPts val="600"/>
              </a:spcBef>
              <a:spcAft>
                <a:spcPts val="0"/>
              </a:spcAft>
              <a:buClr>
                <a:schemeClr val="dk1"/>
              </a:buClr>
              <a:buSzPts val="1100"/>
              <a:buFont typeface="Arial"/>
              <a:buNone/>
            </a:pPr>
            <a:r>
              <a:t/>
            </a:r>
            <a:endParaRPr b="1" sz="3600"/>
          </a:p>
        </p:txBody>
      </p:sp>
      <p:sp>
        <p:nvSpPr>
          <p:cNvPr id="368" name="Google Shape;368;p37"/>
          <p:cNvSpPr/>
          <p:nvPr/>
        </p:nvSpPr>
        <p:spPr>
          <a:xfrm>
            <a:off x="8054234" y="327815"/>
            <a:ext cx="798007" cy="72583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37"/>
          <p:cNvPicPr preferRelativeResize="0"/>
          <p:nvPr/>
        </p:nvPicPr>
        <p:blipFill>
          <a:blip r:embed="rId5">
            <a:alphaModFix/>
          </a:blip>
          <a:stretch>
            <a:fillRect/>
          </a:stretch>
        </p:blipFill>
        <p:spPr>
          <a:xfrm>
            <a:off x="6875400" y="3076500"/>
            <a:ext cx="871000" cy="871000"/>
          </a:xfrm>
          <a:prstGeom prst="rect">
            <a:avLst/>
          </a:prstGeom>
          <a:noFill/>
          <a:ln>
            <a:noFill/>
          </a:ln>
        </p:spPr>
      </p:pic>
      <p:pic>
        <p:nvPicPr>
          <p:cNvPr id="370" name="Google Shape;370;p37"/>
          <p:cNvPicPr preferRelativeResize="0"/>
          <p:nvPr/>
        </p:nvPicPr>
        <p:blipFill>
          <a:blip r:embed="rId6">
            <a:alphaModFix/>
          </a:blip>
          <a:stretch>
            <a:fillRect/>
          </a:stretch>
        </p:blipFill>
        <p:spPr>
          <a:xfrm>
            <a:off x="7653975" y="2148225"/>
            <a:ext cx="798025" cy="79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idx="4294967295" type="ctrTitle"/>
          </p:nvPr>
        </p:nvSpPr>
        <p:spPr>
          <a:xfrm>
            <a:off x="685800" y="1507150"/>
            <a:ext cx="6593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B600"/>
                </a:solidFill>
              </a:rPr>
              <a:t>Hello!</a:t>
            </a:r>
            <a:endParaRPr sz="9600">
              <a:solidFill>
                <a:srgbClr val="FFB600"/>
              </a:solidFill>
            </a:endParaRPr>
          </a:p>
        </p:txBody>
      </p:sp>
      <p:sp>
        <p:nvSpPr>
          <p:cNvPr id="75" name="Google Shape;75;p14"/>
          <p:cNvSpPr txBox="1"/>
          <p:nvPr>
            <p:ph idx="4294967295" type="subTitle"/>
          </p:nvPr>
        </p:nvSpPr>
        <p:spPr>
          <a:xfrm>
            <a:off x="685800" y="2860000"/>
            <a:ext cx="6593700" cy="193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I am Karen Fletcher</a:t>
            </a:r>
            <a:endParaRPr b="1" sz="3600"/>
          </a:p>
          <a:p>
            <a:pPr indent="0" lvl="0" marL="0" rtl="0" algn="l">
              <a:spcBef>
                <a:spcPts val="600"/>
              </a:spcBef>
              <a:spcAft>
                <a:spcPts val="0"/>
              </a:spcAft>
              <a:buClr>
                <a:schemeClr val="dk1"/>
              </a:buClr>
              <a:buSzPts val="1100"/>
              <a:buFont typeface="Arial"/>
              <a:buNone/>
            </a:pPr>
            <a:r>
              <a:rPr lang="en"/>
              <a:t>I am here because I love to give presentations. (No, really!)</a:t>
            </a:r>
            <a:endParaRPr/>
          </a:p>
          <a:p>
            <a:pPr indent="0" lvl="0" marL="0" rtl="0" algn="l">
              <a:spcBef>
                <a:spcPts val="600"/>
              </a:spcBef>
              <a:spcAft>
                <a:spcPts val="0"/>
              </a:spcAft>
              <a:buClr>
                <a:schemeClr val="dk1"/>
              </a:buClr>
              <a:buSzPts val="1100"/>
              <a:buFont typeface="Arial"/>
              <a:buNone/>
            </a:pPr>
            <a:r>
              <a:rPr lang="en"/>
              <a:t>You can find me at @knpfletcher on twitter</a:t>
            </a:r>
            <a:endParaRPr b="1" sz="3600"/>
          </a:p>
        </p:txBody>
      </p:sp>
      <p:sp>
        <p:nvSpPr>
          <p:cNvPr id="76" name="Google Shape;76;p14"/>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77" name="Google Shape;77;p14"/>
          <p:cNvPicPr preferRelativeResize="0"/>
          <p:nvPr/>
        </p:nvPicPr>
        <p:blipFill rotWithShape="1">
          <a:blip r:embed="rId3">
            <a:alphaModFix/>
          </a:blip>
          <a:srcRect b="0" l="12502" r="12495" t="0"/>
          <a:stretch/>
        </p:blipFill>
        <p:spPr>
          <a:xfrm>
            <a:off x="6477075" y="133750"/>
            <a:ext cx="2533200" cy="2533200"/>
          </a:xfrm>
          <a:prstGeom prst="ellipse">
            <a:avLst/>
          </a:prstGeom>
          <a:noFill/>
          <a:ln cap="flat" cmpd="sng" w="38100">
            <a:solidFill>
              <a:srgbClr val="FFB6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5"/>
          <p:cNvSpPr txBox="1"/>
          <p:nvPr>
            <p:ph type="title"/>
          </p:nvPr>
        </p:nvSpPr>
        <p:spPr>
          <a:xfrm>
            <a:off x="922000" y="891775"/>
            <a:ext cx="7604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I get</a:t>
            </a:r>
            <a:r>
              <a:rPr lang="en"/>
              <a:t> </a:t>
            </a:r>
            <a:r>
              <a:rPr lang="en">
                <a:solidFill>
                  <a:srgbClr val="FFB600"/>
                </a:solidFill>
              </a:rPr>
              <a:t>here</a:t>
            </a:r>
            <a:r>
              <a:rPr lang="en"/>
              <a:t>?</a:t>
            </a:r>
            <a:endParaRPr>
              <a:solidFill>
                <a:srgbClr val="000000"/>
              </a:solidFill>
            </a:endParaRPr>
          </a:p>
        </p:txBody>
      </p:sp>
      <p:sp>
        <p:nvSpPr>
          <p:cNvPr id="83" name="Google Shape;83;p15"/>
          <p:cNvSpPr txBox="1"/>
          <p:nvPr>
            <p:ph idx="1" type="body"/>
          </p:nvPr>
        </p:nvSpPr>
        <p:spPr>
          <a:xfrm>
            <a:off x="922000" y="1809750"/>
            <a:ext cx="5500500" cy="1467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Former barista</a:t>
            </a:r>
            <a:endParaRPr/>
          </a:p>
          <a:p>
            <a:pPr indent="-342900" lvl="0" marL="457200" rtl="0" algn="l">
              <a:lnSpc>
                <a:spcPct val="115000"/>
              </a:lnSpc>
              <a:spcBef>
                <a:spcPts val="0"/>
              </a:spcBef>
              <a:spcAft>
                <a:spcPts val="0"/>
              </a:spcAft>
              <a:buSzPts val="1800"/>
              <a:buChar char="●"/>
            </a:pPr>
            <a:r>
              <a:rPr lang="en"/>
              <a:t>Anthropologist with an Archaeological bent</a:t>
            </a:r>
            <a:endParaRPr/>
          </a:p>
          <a:p>
            <a:pPr indent="-342900" lvl="0" marL="457200" rtl="0" algn="l">
              <a:lnSpc>
                <a:spcPct val="115000"/>
              </a:lnSpc>
              <a:spcBef>
                <a:spcPts val="0"/>
              </a:spcBef>
              <a:spcAft>
                <a:spcPts val="0"/>
              </a:spcAft>
              <a:buSzPts val="1800"/>
              <a:buChar char="●"/>
            </a:pPr>
            <a:r>
              <a:rPr lang="en"/>
              <a:t>Art Historian with a distaste of Modern Art</a:t>
            </a:r>
            <a:endParaRPr/>
          </a:p>
          <a:p>
            <a:pPr indent="-342900" lvl="0" marL="457200" rtl="0" algn="l">
              <a:lnSpc>
                <a:spcPct val="115000"/>
              </a:lnSpc>
              <a:spcBef>
                <a:spcPts val="0"/>
              </a:spcBef>
              <a:spcAft>
                <a:spcPts val="0"/>
              </a:spcAft>
              <a:buSzPts val="1800"/>
              <a:buChar char="●"/>
            </a:pPr>
            <a:r>
              <a:rPr lang="en"/>
              <a:t>Attended Arkansas Coding Academy in 2016</a:t>
            </a:r>
            <a:endParaRPr/>
          </a:p>
        </p:txBody>
      </p:sp>
      <p:sp>
        <p:nvSpPr>
          <p:cNvPr id="84" name="Google Shape;84;p15"/>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starbucks-1.jpg" id="85" name="Google Shape;85;p15"/>
          <p:cNvPicPr preferRelativeResize="0"/>
          <p:nvPr/>
        </p:nvPicPr>
        <p:blipFill rotWithShape="1">
          <a:blip r:embed="rId3">
            <a:alphaModFix/>
          </a:blip>
          <a:srcRect b="20366" l="0" r="0" t="2543"/>
          <a:stretch/>
        </p:blipFill>
        <p:spPr>
          <a:xfrm>
            <a:off x="6704000" y="1861850"/>
            <a:ext cx="1781700" cy="1745100"/>
          </a:xfrm>
          <a:prstGeom prst="ellipse">
            <a:avLst/>
          </a:prstGeom>
          <a:noFill/>
          <a:ln>
            <a:noFill/>
          </a:ln>
        </p:spPr>
      </p:pic>
      <p:pic>
        <p:nvPicPr>
          <p:cNvPr descr="x240-0kG.png" id="86" name="Google Shape;86;p15"/>
          <p:cNvPicPr preferRelativeResize="0"/>
          <p:nvPr/>
        </p:nvPicPr>
        <p:blipFill rotWithShape="1">
          <a:blip r:embed="rId4">
            <a:alphaModFix/>
          </a:blip>
          <a:srcRect b="25147" l="32875" r="27038" t="2878"/>
          <a:stretch/>
        </p:blipFill>
        <p:spPr>
          <a:xfrm>
            <a:off x="6080850" y="3041650"/>
            <a:ext cx="1323300" cy="1335300"/>
          </a:xfrm>
          <a:prstGeom prst="ellipse">
            <a:avLst/>
          </a:prstGeom>
          <a:noFill/>
          <a:ln cap="flat" cmpd="sng" w="38100">
            <a:solidFill>
              <a:srgbClr val="FFB600"/>
            </a:solidFill>
            <a:prstDash val="solid"/>
            <a:round/>
            <a:headEnd len="sm" w="sm" type="none"/>
            <a:tailEnd len="sm" w="sm" type="none"/>
          </a:ln>
        </p:spPr>
      </p:pic>
      <p:pic>
        <p:nvPicPr>
          <p:cNvPr descr="505eefdf4f939b8e6ae9a60239b2c3d3.jpg" id="87" name="Google Shape;87;p15"/>
          <p:cNvPicPr preferRelativeResize="0"/>
          <p:nvPr/>
        </p:nvPicPr>
        <p:blipFill rotWithShape="1">
          <a:blip r:embed="rId5">
            <a:alphaModFix/>
          </a:blip>
          <a:srcRect b="9774" l="0" r="0" t="13620"/>
          <a:stretch/>
        </p:blipFill>
        <p:spPr>
          <a:xfrm>
            <a:off x="115250" y="3221425"/>
            <a:ext cx="1890300" cy="1771800"/>
          </a:xfrm>
          <a:prstGeom prst="ellipse">
            <a:avLst/>
          </a:prstGeom>
          <a:noFill/>
          <a:ln cap="flat" cmpd="sng" w="38100">
            <a:solidFill>
              <a:srgbClr val="FFB600"/>
            </a:solidFill>
            <a:prstDash val="solid"/>
            <a:round/>
            <a:headEnd len="sm" w="sm" type="none"/>
            <a:tailEnd len="sm" w="sm" type="none"/>
          </a:ln>
        </p:spPr>
      </p:pic>
      <p:pic>
        <p:nvPicPr>
          <p:cNvPr descr="logo-medium-purple.png" id="88" name="Google Shape;88;p15"/>
          <p:cNvPicPr preferRelativeResize="0"/>
          <p:nvPr/>
        </p:nvPicPr>
        <p:blipFill rotWithShape="1">
          <a:blip r:embed="rId6">
            <a:alphaModFix/>
          </a:blip>
          <a:srcRect b="0" l="0" r="0" t="0"/>
          <a:stretch/>
        </p:blipFill>
        <p:spPr>
          <a:xfrm>
            <a:off x="7434075" y="3677888"/>
            <a:ext cx="977050" cy="912425"/>
          </a:xfrm>
          <a:prstGeom prst="rect">
            <a:avLst/>
          </a:prstGeom>
          <a:noFill/>
          <a:ln>
            <a:noFill/>
          </a:ln>
        </p:spPr>
      </p:pic>
      <p:grpSp>
        <p:nvGrpSpPr>
          <p:cNvPr id="89" name="Google Shape;89;p15"/>
          <p:cNvGrpSpPr/>
          <p:nvPr/>
        </p:nvGrpSpPr>
        <p:grpSpPr>
          <a:xfrm>
            <a:off x="8122231" y="275565"/>
            <a:ext cx="659515" cy="947012"/>
            <a:chOff x="4636075" y="261925"/>
            <a:chExt cx="401800" cy="475050"/>
          </a:xfrm>
        </p:grpSpPr>
        <p:sp>
          <p:nvSpPr>
            <p:cNvPr id="90" name="Google Shape;90;p15"/>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6"/>
          <p:cNvSpPr txBox="1"/>
          <p:nvPr>
            <p:ph idx="4294967295" type="ctrTitle"/>
          </p:nvPr>
        </p:nvSpPr>
        <p:spPr>
          <a:xfrm>
            <a:off x="685800" y="1507150"/>
            <a:ext cx="6593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B600"/>
                </a:solidFill>
              </a:rPr>
              <a:t>Hello!</a:t>
            </a:r>
            <a:endParaRPr sz="9600">
              <a:solidFill>
                <a:srgbClr val="FFB600"/>
              </a:solidFill>
            </a:endParaRPr>
          </a:p>
        </p:txBody>
      </p:sp>
      <p:sp>
        <p:nvSpPr>
          <p:cNvPr id="99" name="Google Shape;99;p16"/>
          <p:cNvSpPr txBox="1"/>
          <p:nvPr>
            <p:ph idx="4294967295" type="subTitle"/>
          </p:nvPr>
        </p:nvSpPr>
        <p:spPr>
          <a:xfrm>
            <a:off x="685800" y="2860000"/>
            <a:ext cx="7560600" cy="193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I am Chandler Gaines</a:t>
            </a:r>
            <a:endParaRPr b="1" sz="3600"/>
          </a:p>
          <a:p>
            <a:pPr indent="0" lvl="0" marL="0" rtl="0" algn="l">
              <a:spcBef>
                <a:spcPts val="600"/>
              </a:spcBef>
              <a:spcAft>
                <a:spcPts val="0"/>
              </a:spcAft>
              <a:buClr>
                <a:schemeClr val="dk1"/>
              </a:buClr>
              <a:buSzPts val="1100"/>
              <a:buFont typeface="Arial"/>
              <a:buNone/>
            </a:pPr>
            <a:r>
              <a:rPr lang="en"/>
              <a:t>I am here because I love making Power Points (Kinda true.)</a:t>
            </a:r>
            <a:endParaRPr/>
          </a:p>
          <a:p>
            <a:pPr indent="0" lvl="0" marL="0" rtl="0" algn="l">
              <a:spcBef>
                <a:spcPts val="600"/>
              </a:spcBef>
              <a:spcAft>
                <a:spcPts val="0"/>
              </a:spcAft>
              <a:buClr>
                <a:schemeClr val="dk1"/>
              </a:buClr>
              <a:buSzPts val="1100"/>
              <a:buFont typeface="Arial"/>
              <a:buNone/>
            </a:pPr>
            <a:r>
              <a:rPr lang="en"/>
              <a:t>You can find me at @chanandiler on instagram</a:t>
            </a:r>
            <a:endParaRPr b="1" sz="3600"/>
          </a:p>
        </p:txBody>
      </p:sp>
      <p:sp>
        <p:nvSpPr>
          <p:cNvPr id="100" name="Google Shape;100;p16"/>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1" name="Google Shape;101;p16"/>
          <p:cNvPicPr preferRelativeResize="0"/>
          <p:nvPr/>
        </p:nvPicPr>
        <p:blipFill rotWithShape="1">
          <a:blip r:embed="rId3">
            <a:alphaModFix/>
          </a:blip>
          <a:srcRect b="16896" l="5432" r="12498" t="21549"/>
          <a:stretch/>
        </p:blipFill>
        <p:spPr>
          <a:xfrm>
            <a:off x="6477000" y="133625"/>
            <a:ext cx="2533200" cy="2533200"/>
          </a:xfrm>
          <a:prstGeom prst="ellipse">
            <a:avLst/>
          </a:prstGeom>
          <a:noFill/>
          <a:ln cap="flat" cmpd="sng" w="38100">
            <a:solidFill>
              <a:srgbClr val="FFB6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922000" y="891775"/>
            <a:ext cx="732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I get </a:t>
            </a:r>
            <a:r>
              <a:rPr lang="en">
                <a:solidFill>
                  <a:srgbClr val="FFB600"/>
                </a:solidFill>
              </a:rPr>
              <a:t>here</a:t>
            </a:r>
            <a:r>
              <a:rPr lang="en"/>
              <a:t>?</a:t>
            </a:r>
            <a:endParaRPr/>
          </a:p>
        </p:txBody>
      </p:sp>
      <p:sp>
        <p:nvSpPr>
          <p:cNvPr id="107" name="Google Shape;107;p17"/>
          <p:cNvSpPr txBox="1"/>
          <p:nvPr>
            <p:ph idx="1" type="body"/>
          </p:nvPr>
        </p:nvSpPr>
        <p:spPr>
          <a:xfrm>
            <a:off x="922000" y="1809750"/>
            <a:ext cx="5191500" cy="1467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Former event planner</a:t>
            </a:r>
            <a:endParaRPr/>
          </a:p>
          <a:p>
            <a:pPr indent="-342900" lvl="0" marL="457200" rtl="0" algn="l">
              <a:lnSpc>
                <a:spcPct val="115000"/>
              </a:lnSpc>
              <a:spcBef>
                <a:spcPts val="0"/>
              </a:spcBef>
              <a:spcAft>
                <a:spcPts val="0"/>
              </a:spcAft>
              <a:buSzPts val="1800"/>
              <a:buChar char="●"/>
            </a:pPr>
            <a:r>
              <a:rPr lang="en"/>
              <a:t>Sociology major with Gender Studies minor</a:t>
            </a:r>
            <a:endParaRPr/>
          </a:p>
          <a:p>
            <a:pPr indent="-342900" lvl="0" marL="457200" rtl="0" algn="l">
              <a:lnSpc>
                <a:spcPct val="115000"/>
              </a:lnSpc>
              <a:spcBef>
                <a:spcPts val="0"/>
              </a:spcBef>
              <a:spcAft>
                <a:spcPts val="0"/>
              </a:spcAft>
              <a:buSzPts val="1800"/>
              <a:buChar char="●"/>
            </a:pPr>
            <a:r>
              <a:rPr lang="en"/>
              <a:t>Jack of all trades, master of none</a:t>
            </a:r>
            <a:endParaRPr/>
          </a:p>
          <a:p>
            <a:pPr indent="-342900" lvl="0" marL="457200" rtl="0" algn="l">
              <a:lnSpc>
                <a:spcPct val="115000"/>
              </a:lnSpc>
              <a:spcBef>
                <a:spcPts val="0"/>
              </a:spcBef>
              <a:spcAft>
                <a:spcPts val="0"/>
              </a:spcAft>
              <a:buSzPts val="1800"/>
              <a:buChar char="●"/>
            </a:pPr>
            <a:r>
              <a:rPr lang="en"/>
              <a:t>Attended Arkansas Coding Academy</a:t>
            </a:r>
            <a:endParaRPr/>
          </a:p>
        </p:txBody>
      </p:sp>
      <p:sp>
        <p:nvSpPr>
          <p:cNvPr id="108" name="Google Shape;108;p17"/>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logo-medium-purple.png" id="109" name="Google Shape;109;p17"/>
          <p:cNvPicPr preferRelativeResize="0"/>
          <p:nvPr/>
        </p:nvPicPr>
        <p:blipFill>
          <a:blip r:embed="rId3">
            <a:alphaModFix/>
          </a:blip>
          <a:stretch>
            <a:fillRect/>
          </a:stretch>
        </p:blipFill>
        <p:spPr>
          <a:xfrm>
            <a:off x="7433150" y="3484500"/>
            <a:ext cx="1226025" cy="1144950"/>
          </a:xfrm>
          <a:prstGeom prst="rect">
            <a:avLst/>
          </a:prstGeom>
          <a:noFill/>
          <a:ln>
            <a:noFill/>
          </a:ln>
        </p:spPr>
      </p:pic>
      <p:pic>
        <p:nvPicPr>
          <p:cNvPr id="110" name="Google Shape;110;p17"/>
          <p:cNvPicPr preferRelativeResize="0"/>
          <p:nvPr/>
        </p:nvPicPr>
        <p:blipFill rotWithShape="1">
          <a:blip r:embed="rId4">
            <a:alphaModFix/>
          </a:blip>
          <a:srcRect b="0" l="23302" r="23302" t="0"/>
          <a:stretch/>
        </p:blipFill>
        <p:spPr>
          <a:xfrm>
            <a:off x="5315825" y="2633125"/>
            <a:ext cx="2025900" cy="1957200"/>
          </a:xfrm>
          <a:prstGeom prst="ellipse">
            <a:avLst/>
          </a:prstGeom>
          <a:noFill/>
          <a:ln>
            <a:noFill/>
          </a:ln>
        </p:spPr>
      </p:pic>
      <p:pic>
        <p:nvPicPr>
          <p:cNvPr id="111" name="Google Shape;111;p17"/>
          <p:cNvPicPr preferRelativeResize="0"/>
          <p:nvPr/>
        </p:nvPicPr>
        <p:blipFill rotWithShape="1">
          <a:blip r:embed="rId5">
            <a:alphaModFix/>
          </a:blip>
          <a:srcRect b="0" l="18130" r="23925" t="0"/>
          <a:stretch/>
        </p:blipFill>
        <p:spPr>
          <a:xfrm>
            <a:off x="205225" y="3198600"/>
            <a:ext cx="1829400" cy="1776900"/>
          </a:xfrm>
          <a:prstGeom prst="ellipse">
            <a:avLst/>
          </a:prstGeom>
          <a:noFill/>
          <a:ln cap="flat" cmpd="sng" w="38100">
            <a:solidFill>
              <a:srgbClr val="FFB600"/>
            </a:solidFill>
            <a:prstDash val="solid"/>
            <a:round/>
            <a:headEnd len="sm" w="sm" type="none"/>
            <a:tailEnd len="sm" w="sm" type="none"/>
          </a:ln>
        </p:spPr>
      </p:pic>
      <p:pic>
        <p:nvPicPr>
          <p:cNvPr id="112" name="Google Shape;112;p17"/>
          <p:cNvPicPr preferRelativeResize="0"/>
          <p:nvPr/>
        </p:nvPicPr>
        <p:blipFill rotWithShape="1">
          <a:blip r:embed="rId6">
            <a:alphaModFix/>
          </a:blip>
          <a:srcRect b="0" l="6215" r="37683" t="0"/>
          <a:stretch/>
        </p:blipFill>
        <p:spPr>
          <a:xfrm>
            <a:off x="6846250" y="1893975"/>
            <a:ext cx="1446900" cy="1449000"/>
          </a:xfrm>
          <a:prstGeom prst="ellipse">
            <a:avLst/>
          </a:prstGeom>
          <a:noFill/>
          <a:ln cap="flat" cmpd="sng" w="38100">
            <a:solidFill>
              <a:srgbClr val="FFB600"/>
            </a:solidFill>
            <a:prstDash val="solid"/>
            <a:round/>
            <a:headEnd len="sm" w="sm" type="none"/>
            <a:tailEnd len="sm" w="sm" type="none"/>
          </a:ln>
        </p:spPr>
      </p:pic>
      <p:grpSp>
        <p:nvGrpSpPr>
          <p:cNvPr id="113" name="Google Shape;113;p17"/>
          <p:cNvGrpSpPr/>
          <p:nvPr/>
        </p:nvGrpSpPr>
        <p:grpSpPr>
          <a:xfrm>
            <a:off x="8119656" y="275565"/>
            <a:ext cx="659515" cy="947012"/>
            <a:chOff x="4636075" y="261925"/>
            <a:chExt cx="401800" cy="475050"/>
          </a:xfrm>
        </p:grpSpPr>
        <p:sp>
          <p:nvSpPr>
            <p:cNvPr id="114" name="Google Shape;114;p17"/>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idx="1" type="body"/>
          </p:nvPr>
        </p:nvSpPr>
        <p:spPr>
          <a:xfrm>
            <a:off x="769600" y="2761200"/>
            <a:ext cx="3832800" cy="158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latin typeface="Raleway"/>
                <a:ea typeface="Raleway"/>
                <a:cs typeface="Raleway"/>
                <a:sym typeface="Raleway"/>
              </a:rPr>
              <a:t>Karen:</a:t>
            </a:r>
            <a:endParaRPr sz="1400"/>
          </a:p>
          <a:p>
            <a:pPr indent="-317500" lvl="0" marL="457200" rtl="0" algn="l">
              <a:spcBef>
                <a:spcPts val="600"/>
              </a:spcBef>
              <a:spcAft>
                <a:spcPts val="0"/>
              </a:spcAft>
              <a:buSzPts val="1400"/>
              <a:buChar char="●"/>
            </a:pPr>
            <a:r>
              <a:rPr lang="en" sz="1400"/>
              <a:t>Conway High School</a:t>
            </a:r>
            <a:endParaRPr sz="1400"/>
          </a:p>
          <a:p>
            <a:pPr indent="-317500" lvl="0" marL="457200" rtl="0" algn="l">
              <a:spcBef>
                <a:spcPts val="0"/>
              </a:spcBef>
              <a:spcAft>
                <a:spcPts val="0"/>
              </a:spcAft>
              <a:buSzPts val="1400"/>
              <a:buChar char="●"/>
            </a:pPr>
            <a:r>
              <a:rPr lang="en" sz="1400"/>
              <a:t>Never took a computer class beyond typing</a:t>
            </a:r>
            <a:endParaRPr sz="1400"/>
          </a:p>
        </p:txBody>
      </p:sp>
      <p:sp>
        <p:nvSpPr>
          <p:cNvPr id="123" name="Google Shape;123;p18"/>
          <p:cNvSpPr txBox="1"/>
          <p:nvPr>
            <p:ph type="title"/>
          </p:nvPr>
        </p:nvSpPr>
        <p:spPr>
          <a:xfrm>
            <a:off x="769600" y="815575"/>
            <a:ext cx="6866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were</a:t>
            </a:r>
            <a:r>
              <a:rPr lang="en"/>
              <a:t> in </a:t>
            </a:r>
            <a:r>
              <a:rPr lang="en">
                <a:solidFill>
                  <a:srgbClr val="FFB600"/>
                </a:solidFill>
              </a:rPr>
              <a:t>high school</a:t>
            </a:r>
            <a:r>
              <a:rPr lang="en"/>
              <a:t>...</a:t>
            </a:r>
            <a:endParaRPr/>
          </a:p>
        </p:txBody>
      </p:sp>
      <p:sp>
        <p:nvSpPr>
          <p:cNvPr id="124" name="Google Shape;124;p18"/>
          <p:cNvSpPr txBox="1"/>
          <p:nvPr>
            <p:ph idx="2" type="body"/>
          </p:nvPr>
        </p:nvSpPr>
        <p:spPr>
          <a:xfrm>
            <a:off x="4678675" y="2761200"/>
            <a:ext cx="3979500" cy="158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600">
                <a:latin typeface="Raleway"/>
                <a:ea typeface="Raleway"/>
                <a:cs typeface="Raleway"/>
                <a:sym typeface="Raleway"/>
              </a:rPr>
              <a:t>Chandler:</a:t>
            </a:r>
            <a:endParaRPr b="1" sz="1600">
              <a:latin typeface="Raleway"/>
              <a:ea typeface="Raleway"/>
              <a:cs typeface="Raleway"/>
              <a:sym typeface="Raleway"/>
            </a:endParaRPr>
          </a:p>
          <a:p>
            <a:pPr indent="-317500" lvl="0" marL="457200" rtl="0" algn="l">
              <a:spcBef>
                <a:spcPts val="600"/>
              </a:spcBef>
              <a:spcAft>
                <a:spcPts val="0"/>
              </a:spcAft>
              <a:buSzPts val="1400"/>
              <a:buChar char="●"/>
            </a:pPr>
            <a:r>
              <a:rPr lang="en" sz="1400"/>
              <a:t>Oden High School (Class size: 10)</a:t>
            </a:r>
            <a:endParaRPr sz="1400"/>
          </a:p>
          <a:p>
            <a:pPr indent="-317500" lvl="0" marL="457200" rtl="0" algn="l">
              <a:spcBef>
                <a:spcPts val="0"/>
              </a:spcBef>
              <a:spcAft>
                <a:spcPts val="0"/>
              </a:spcAft>
              <a:buSzPts val="1400"/>
              <a:buChar char="●"/>
            </a:pPr>
            <a:r>
              <a:rPr lang="en" sz="1400"/>
              <a:t>The school had minimal funding</a:t>
            </a:r>
            <a:endParaRPr sz="1400"/>
          </a:p>
          <a:p>
            <a:pPr indent="-317500" lvl="0" marL="457200" rtl="0" algn="l">
              <a:spcBef>
                <a:spcPts val="0"/>
              </a:spcBef>
              <a:spcAft>
                <a:spcPts val="0"/>
              </a:spcAft>
              <a:buSzPts val="1400"/>
              <a:buChar char="●"/>
            </a:pPr>
            <a:r>
              <a:rPr lang="en" sz="1400"/>
              <a:t>Keyboarding was the only computer class</a:t>
            </a:r>
            <a:endParaRPr sz="1400"/>
          </a:p>
        </p:txBody>
      </p:sp>
      <p:sp>
        <p:nvSpPr>
          <p:cNvPr id="125" name="Google Shape;125;p18"/>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26" name="Google Shape;126;p18"/>
          <p:cNvGrpSpPr/>
          <p:nvPr/>
        </p:nvGrpSpPr>
        <p:grpSpPr>
          <a:xfrm>
            <a:off x="8029286" y="422592"/>
            <a:ext cx="701357" cy="761163"/>
            <a:chOff x="1926350" y="995225"/>
            <a:chExt cx="428650" cy="356600"/>
          </a:xfrm>
        </p:grpSpPr>
        <p:sp>
          <p:nvSpPr>
            <p:cNvPr id="127" name="Google Shape;127;p18"/>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ctrTitle"/>
          </p:nvPr>
        </p:nvSpPr>
        <p:spPr>
          <a:xfrm>
            <a:off x="685800" y="302489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Awesome women in STEM:</a:t>
            </a:r>
            <a:endParaRPr/>
          </a:p>
        </p:txBody>
      </p:sp>
      <p:sp>
        <p:nvSpPr>
          <p:cNvPr id="136" name="Google Shape;136;p19"/>
          <p:cNvSpPr txBox="1"/>
          <p:nvPr>
            <p:ph idx="1" type="subTitle"/>
          </p:nvPr>
        </p:nvSpPr>
        <p:spPr>
          <a:xfrm>
            <a:off x="685800" y="4129203"/>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Pioneers, legends, and why it matters</a:t>
            </a:r>
            <a:endParaRPr/>
          </a:p>
        </p:txBody>
      </p:sp>
      <p:sp>
        <p:nvSpPr>
          <p:cNvPr id="137" name="Google Shape;137;p19"/>
          <p:cNvSpPr txBox="1"/>
          <p:nvPr/>
        </p:nvSpPr>
        <p:spPr>
          <a:xfrm>
            <a:off x="7811325" y="0"/>
            <a:ext cx="960900" cy="13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Raleway ExtraBold"/>
                <a:ea typeface="Raleway ExtraBold"/>
                <a:cs typeface="Raleway ExtraBold"/>
                <a:sym typeface="Raleway ExtraBold"/>
              </a:rPr>
              <a:t>2</a:t>
            </a:r>
            <a:endParaRPr sz="9600">
              <a:solidFill>
                <a:srgbClr val="434343"/>
              </a:solidFill>
              <a:latin typeface="Raleway ExtraBold"/>
              <a:ea typeface="Raleway ExtraBold"/>
              <a:cs typeface="Raleway ExtraBold"/>
              <a:sym typeface="Raleway ExtraBold"/>
            </a:endParaRPr>
          </a:p>
        </p:txBody>
      </p:sp>
      <p:pic>
        <p:nvPicPr>
          <p:cNvPr id="138" name="Google Shape;138;p19"/>
          <p:cNvPicPr preferRelativeResize="0"/>
          <p:nvPr/>
        </p:nvPicPr>
        <p:blipFill>
          <a:blip r:embed="rId3">
            <a:alphaModFix/>
          </a:blip>
          <a:stretch>
            <a:fillRect/>
          </a:stretch>
        </p:blipFill>
        <p:spPr>
          <a:xfrm>
            <a:off x="1699350" y="604775"/>
            <a:ext cx="5745300" cy="19590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69600" y="891775"/>
            <a:ext cx="3871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Ada Lovelace</a:t>
            </a:r>
            <a:r>
              <a:rPr lang="en" sz="3600"/>
              <a:t> </a:t>
            </a:r>
            <a:r>
              <a:rPr lang="en" sz="3600">
                <a:solidFill>
                  <a:srgbClr val="FFB600"/>
                </a:solidFill>
              </a:rPr>
              <a:t>1815 - 1852</a:t>
            </a:r>
            <a:endParaRPr sz="3600"/>
          </a:p>
        </p:txBody>
      </p:sp>
      <p:sp>
        <p:nvSpPr>
          <p:cNvPr id="144" name="Google Shape;144;p20"/>
          <p:cNvSpPr txBox="1"/>
          <p:nvPr>
            <p:ph idx="1" type="body"/>
          </p:nvPr>
        </p:nvSpPr>
        <p:spPr>
          <a:xfrm>
            <a:off x="693400" y="2317275"/>
            <a:ext cx="4263900" cy="19350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Studied Math and Science</a:t>
            </a:r>
            <a:endParaRPr sz="1400"/>
          </a:p>
          <a:p>
            <a:pPr indent="-317500" lvl="0" marL="457200" rtl="0" algn="l">
              <a:spcBef>
                <a:spcPts val="0"/>
              </a:spcBef>
              <a:spcAft>
                <a:spcPts val="0"/>
              </a:spcAft>
              <a:buSzPts val="1400"/>
              <a:buChar char="●"/>
            </a:pPr>
            <a:r>
              <a:rPr lang="en" sz="1400"/>
              <a:t>Analytical Engine</a:t>
            </a:r>
            <a:endParaRPr sz="1400"/>
          </a:p>
          <a:p>
            <a:pPr indent="-317500" lvl="0" marL="457200" marR="0" rtl="0" algn="l">
              <a:lnSpc>
                <a:spcPct val="100000"/>
              </a:lnSpc>
              <a:spcBef>
                <a:spcPts val="0"/>
              </a:spcBef>
              <a:spcAft>
                <a:spcPts val="0"/>
              </a:spcAft>
              <a:buSzPts val="1400"/>
              <a:buChar char="●"/>
            </a:pPr>
            <a:r>
              <a:rPr lang="en" sz="1400"/>
              <a:t>1842 - 1843: First computer programmer</a:t>
            </a:r>
            <a:endParaRPr sz="1400"/>
          </a:p>
          <a:p>
            <a:pPr indent="-317500" lvl="1" marL="914400" marR="0" rtl="0" algn="l">
              <a:lnSpc>
                <a:spcPct val="100000"/>
              </a:lnSpc>
              <a:spcBef>
                <a:spcPts val="0"/>
              </a:spcBef>
              <a:spcAft>
                <a:spcPts val="0"/>
              </a:spcAft>
              <a:buSzPts val="1400"/>
              <a:buChar char="○"/>
            </a:pPr>
            <a:r>
              <a:rPr lang="en" sz="1400"/>
              <a:t>Wrote an algorithm to translate an article about the Engine written in French by an Italian engineer</a:t>
            </a:r>
            <a:endParaRPr sz="1400"/>
          </a:p>
          <a:p>
            <a:pPr indent="-317500" lvl="1" marL="914400" marR="0" rtl="0" algn="l">
              <a:lnSpc>
                <a:spcPct val="100000"/>
              </a:lnSpc>
              <a:spcBef>
                <a:spcPts val="0"/>
              </a:spcBef>
              <a:spcAft>
                <a:spcPts val="0"/>
              </a:spcAft>
              <a:buSzPts val="1400"/>
              <a:buChar char="○"/>
            </a:pPr>
            <a:r>
              <a:rPr lang="en" sz="1400"/>
              <a:t>Others were focused purely on calculations</a:t>
            </a:r>
            <a:endParaRPr sz="1400"/>
          </a:p>
        </p:txBody>
      </p:sp>
      <p:pic>
        <p:nvPicPr>
          <p:cNvPr id="145" name="Google Shape;145;p20"/>
          <p:cNvPicPr preferRelativeResize="0"/>
          <p:nvPr/>
        </p:nvPicPr>
        <p:blipFill rotWithShape="1">
          <a:blip r:embed="rId3">
            <a:alphaModFix/>
          </a:blip>
          <a:srcRect b="18793" l="0" r="0" t="11602"/>
          <a:stretch/>
        </p:blipFill>
        <p:spPr>
          <a:xfrm>
            <a:off x="4957350" y="891600"/>
            <a:ext cx="3360300" cy="3360300"/>
          </a:xfrm>
          <a:prstGeom prst="ellipse">
            <a:avLst/>
          </a:prstGeom>
          <a:noFill/>
          <a:ln>
            <a:noFill/>
          </a:ln>
        </p:spPr>
      </p:pic>
      <p:sp>
        <p:nvSpPr>
          <p:cNvPr id="146" name="Google Shape;146;p20"/>
          <p:cNvSpPr txBox="1"/>
          <p:nvPr>
            <p:ph idx="12" type="sldNum"/>
          </p:nvPr>
        </p:nvSpPr>
        <p:spPr>
          <a:xfrm>
            <a:off x="8604400" y="4590300"/>
            <a:ext cx="5397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7" name="Google Shape;147;p20"/>
          <p:cNvPicPr preferRelativeResize="0"/>
          <p:nvPr/>
        </p:nvPicPr>
        <p:blipFill rotWithShape="1">
          <a:blip r:embed="rId4">
            <a:alphaModFix/>
          </a:blip>
          <a:srcRect b="59248" l="27862" r="21688" t="8401"/>
          <a:stretch/>
        </p:blipFill>
        <p:spPr>
          <a:xfrm>
            <a:off x="4535450" y="891600"/>
            <a:ext cx="1399500" cy="1425600"/>
          </a:xfrm>
          <a:prstGeom prst="ellipse">
            <a:avLst/>
          </a:prstGeom>
          <a:noFill/>
          <a:ln cap="flat" cmpd="sng" w="38100">
            <a:solidFill>
              <a:srgbClr val="FFB600"/>
            </a:solidFill>
            <a:prstDash val="solid"/>
            <a:round/>
            <a:headEnd len="sm" w="sm" type="none"/>
            <a:tailEnd len="sm" w="sm" type="none"/>
          </a:ln>
        </p:spPr>
      </p:pic>
      <p:grpSp>
        <p:nvGrpSpPr>
          <p:cNvPr id="148" name="Google Shape;148;p20"/>
          <p:cNvGrpSpPr/>
          <p:nvPr/>
        </p:nvGrpSpPr>
        <p:grpSpPr>
          <a:xfrm>
            <a:off x="7964730" y="329098"/>
            <a:ext cx="977040" cy="722851"/>
            <a:chOff x="5255200" y="3006475"/>
            <a:chExt cx="511700" cy="378575"/>
          </a:xfrm>
        </p:grpSpPr>
        <p:sp>
          <p:nvSpPr>
            <p:cNvPr id="149" name="Google Shape;149;p20"/>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B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li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